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2" r:id="rId17"/>
    <p:sldId id="270" r:id="rId18"/>
    <p:sldId id="273" r:id="rId19"/>
    <p:sldId id="277" r:id="rId20"/>
    <p:sldId id="278" r:id="rId21"/>
    <p:sldId id="274" r:id="rId22"/>
    <p:sldId id="279" r:id="rId23"/>
    <p:sldId id="280" r:id="rId24"/>
    <p:sldId id="281" r:id="rId25"/>
    <p:sldId id="304" r:id="rId26"/>
    <p:sldId id="282" r:id="rId27"/>
    <p:sldId id="285" r:id="rId28"/>
    <p:sldId id="286" r:id="rId29"/>
    <p:sldId id="294" r:id="rId30"/>
    <p:sldId id="296" r:id="rId31"/>
    <p:sldId id="297" r:id="rId32"/>
    <p:sldId id="295" r:id="rId33"/>
    <p:sldId id="298" r:id="rId34"/>
    <p:sldId id="299" r:id="rId35"/>
    <p:sldId id="300" r:id="rId36"/>
    <p:sldId id="301" r:id="rId37"/>
    <p:sldId id="302" r:id="rId38"/>
    <p:sldId id="303" r:id="rId39"/>
    <p:sldId id="275" r:id="rId40"/>
    <p:sldId id="276" r:id="rId41"/>
    <p:sldId id="283" r:id="rId42"/>
    <p:sldId id="287" r:id="rId43"/>
    <p:sldId id="292" r:id="rId44"/>
    <p:sldId id="293" r:id="rId45"/>
    <p:sldId id="288" r:id="rId46"/>
    <p:sldId id="289" r:id="rId47"/>
    <p:sldId id="290" r:id="rId48"/>
    <p:sldId id="291" r:id="rId49"/>
    <p:sldId id="284" r:id="rId50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>
      <p:cViewPr varScale="1">
        <p:scale>
          <a:sx n="41" d="100"/>
          <a:sy n="41" d="100"/>
        </p:scale>
        <p:origin x="532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33655" y="821620"/>
            <a:ext cx="7036789" cy="1081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6272" y="3281021"/>
            <a:ext cx="17951555" cy="648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tanit.com/assembler/tutorial/2.6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FLAGS_regist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clibc.org/docs/psABI-x86_64.pdf" TargetMode="External"/><Relationship Id="rId2" Type="http://schemas.openxmlformats.org/officeDocument/2006/relationships/hyperlink" Target="https://en.wikipedia.org/wiki/X86_calling_conven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apple.com/source/gdb/gdb-213/doc/gdb.html/gdb_9.html" TargetMode="External"/><Relationship Id="rId2" Type="http://schemas.openxmlformats.org/officeDocument/2006/relationships/hyperlink" Target="https://gist.github.com/chrislongo/335119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ruence.com/ss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18/cos217/reading/x86-64-2.pdf" TargetMode="External"/><Relationship Id="rId2" Type="http://schemas.openxmlformats.org/officeDocument/2006/relationships/hyperlink" Target="https://pdos.csail.mit.edu/6.828/2007/readings/ia32/IA32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lmu.edu/~ray/notes/nasmtutorial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Optimize-Options.html" TargetMode="External"/><Relationship Id="rId2" Type="http://schemas.openxmlformats.org/officeDocument/2006/relationships/hyperlink" Target="https://en.cppreference.com/w/cpp/language/attributes/likel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man7.org/2012/10/how-much-do-builtinexpect-likely-and.html" TargetMode="External"/><Relationship Id="rId4" Type="http://schemas.openxmlformats.org/officeDocument/2006/relationships/hyperlink" Target="https://habr.com/ru/companies/stc_spb/articles/752974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chip.org/wiki/intel/microarchitectures/skylake_(server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sm.sourceforge.net/articles/linas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odbolt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7810" y="4769143"/>
            <a:ext cx="9669145" cy="1914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АКО</a:t>
            </a:r>
            <a:r>
              <a:rPr spc="215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05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5250" spc="10" dirty="0">
                <a:latin typeface="Arial" panose="020B0604020202020204" pitchFamily="34" charset="0"/>
                <a:cs typeface="Arial" panose="020B0604020202020204" pitchFamily="34" charset="0"/>
              </a:rPr>
              <a:t>Ассемблер</a:t>
            </a:r>
            <a:r>
              <a:rPr sz="525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250" spc="-5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5250" spc="-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250" spc="10" dirty="0">
                <a:latin typeface="Arial" panose="020B0604020202020204" pitchFamily="34" charset="0"/>
                <a:cs typeface="Arial" panose="020B0604020202020204" pitchFamily="34" charset="0"/>
              </a:rPr>
              <a:t>память</a:t>
            </a:r>
            <a:r>
              <a:rPr sz="5250" b="0" spc="1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5250" b="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250" spc="10" dirty="0">
                <a:latin typeface="Arial" panose="020B0604020202020204" pitchFamily="34" charset="0"/>
                <a:cs typeface="Arial" panose="020B0604020202020204" pitchFamily="34" charset="0"/>
              </a:rPr>
              <a:t>Начало</a:t>
            </a:r>
            <a:endParaRPr sz="5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607" y="821637"/>
            <a:ext cx="315468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85" dirty="0"/>
              <a:t>Секции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78514"/>
            <a:ext cx="13536930" cy="4811189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5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b="1" spc="120" dirty="0">
                <a:latin typeface="Arial" panose="020B0604020202020204" pitchFamily="34" charset="0"/>
                <a:cs typeface="Arial" panose="020B0604020202020204" pitchFamily="34" charset="0"/>
              </a:rPr>
              <a:t>.text</a:t>
            </a:r>
            <a:r>
              <a:rPr sz="44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4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45" dirty="0">
                <a:latin typeface="Arial" panose="020B0604020202020204" pitchFamily="34" charset="0"/>
                <a:cs typeface="Arial" panose="020B0604020202020204" pitchFamily="34" charset="0"/>
              </a:rPr>
              <a:t>код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marR="5080" indent="-461009">
              <a:lnSpc>
                <a:spcPct val="111700"/>
              </a:lnSpc>
              <a:spcBef>
                <a:spcPts val="200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b="1" spc="35" dirty="0">
                <a:latin typeface="Arial" panose="020B0604020202020204" pitchFamily="34" charset="0"/>
                <a:cs typeface="Arial" panose="020B0604020202020204" pitchFamily="34" charset="0"/>
              </a:rPr>
              <a:t>.bss</a:t>
            </a:r>
            <a:r>
              <a:rPr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5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4400" spc="-120" dirty="0">
                <a:latin typeface="Arial" panose="020B0604020202020204" pitchFamily="34" charset="0"/>
                <a:cs typeface="Arial" panose="020B0604020202020204" pitchFamily="34" charset="0"/>
              </a:rPr>
              <a:t>глобальные</a:t>
            </a:r>
            <a:r>
              <a:rPr sz="4400" spc="-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7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400" spc="-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25" dirty="0">
                <a:latin typeface="Arial" panose="020B0604020202020204" pitchFamily="34" charset="0"/>
                <a:cs typeface="Arial" panose="020B0604020202020204" pitchFamily="34" charset="0"/>
              </a:rPr>
              <a:t>статические</a:t>
            </a:r>
            <a:r>
              <a:rPr sz="4400" spc="-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25" dirty="0">
                <a:latin typeface="Arial" panose="020B0604020202020204" pitchFamily="34" charset="0"/>
                <a:cs typeface="Arial" panose="020B0604020202020204" pitchFamily="34" charset="0"/>
              </a:rPr>
              <a:t>переменные,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95" dirty="0">
                <a:latin typeface="Arial" panose="020B0604020202020204" pitchFamily="34" charset="0"/>
                <a:cs typeface="Arial" panose="020B0604020202020204" pitchFamily="34" charset="0"/>
              </a:rPr>
              <a:t>которые </a:t>
            </a:r>
            <a:r>
              <a:rPr sz="4400" spc="-12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55" dirty="0">
                <a:latin typeface="Arial" panose="020B0604020202020204" pitchFamily="34" charset="0"/>
                <a:cs typeface="Arial" panose="020B0604020202020204" pitchFamily="34" charset="0"/>
              </a:rPr>
              <a:t>проинициализированы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35" dirty="0">
                <a:latin typeface="Arial" panose="020B0604020202020204" pitchFamily="34" charset="0"/>
                <a:cs typeface="Arial" panose="020B0604020202020204" pitchFamily="34" charset="0"/>
              </a:rPr>
              <a:t>нулём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30" dirty="0">
                <a:latin typeface="Arial" panose="020B0604020202020204" pitchFamily="34" charset="0"/>
                <a:cs typeface="Arial" panose="020B0604020202020204" pitchFamily="34" charset="0"/>
              </a:rPr>
              <a:t>или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70" dirty="0">
                <a:latin typeface="Arial" panose="020B0604020202020204" pitchFamily="34" charset="0"/>
                <a:cs typeface="Arial" panose="020B0604020202020204" pitchFamily="34" charset="0"/>
              </a:rPr>
              <a:t>никак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7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b="1" spc="85" dirty="0">
                <a:latin typeface="Arial" panose="020B0604020202020204" pitchFamily="34" charset="0"/>
                <a:cs typeface="Arial" panose="020B0604020202020204" pitchFamily="34" charset="0"/>
              </a:rPr>
              <a:t>.data</a:t>
            </a:r>
            <a:r>
              <a:rPr sz="44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4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5" dirty="0">
                <a:latin typeface="Arial" panose="020B0604020202020204" pitchFamily="34" charset="0"/>
                <a:cs typeface="Arial" panose="020B0604020202020204" pitchFamily="34" charset="0"/>
              </a:rPr>
              <a:t>всё</a:t>
            </a:r>
            <a:r>
              <a:rPr sz="440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90" dirty="0">
                <a:latin typeface="Arial" panose="020B0604020202020204" pitchFamily="34" charset="0"/>
                <a:cs typeface="Arial" panose="020B0604020202020204" pitchFamily="34" charset="0"/>
              </a:rPr>
              <a:t>остальное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5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b="1" spc="8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4400" b="1" spc="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400" b="1" spc="204" dirty="0">
                <a:latin typeface="Arial" panose="020B0604020202020204" pitchFamily="34" charset="0"/>
                <a:cs typeface="Arial" panose="020B0604020202020204" pitchFamily="34" charset="0"/>
              </a:rPr>
              <a:t>oda</a:t>
            </a:r>
            <a:r>
              <a:rPr sz="4400" b="1" spc="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400" b="1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4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4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00" dirty="0">
                <a:latin typeface="Arial" panose="020B0604020202020204" pitchFamily="34" charset="0"/>
                <a:cs typeface="Arial" panose="020B0604020202020204" pitchFamily="34" charset="0"/>
              </a:rPr>
              <a:t>то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05" dirty="0">
                <a:latin typeface="Arial" panose="020B0604020202020204" pitchFamily="34" charset="0"/>
                <a:cs typeface="Arial" panose="020B0604020202020204" pitchFamily="34" charset="0"/>
              </a:rPr>
              <a:t>же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15" dirty="0">
                <a:latin typeface="Arial" panose="020B0604020202020204" pitchFamily="34" charset="0"/>
                <a:cs typeface="Arial" panose="020B0604020202020204" pitchFamily="34" charset="0"/>
              </a:rPr>
              <a:t>са</a:t>
            </a:r>
            <a:r>
              <a:rPr sz="4400" spc="-254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sz="4400" spc="-21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400" spc="-5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400" spc="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4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250" dirty="0">
                <a:latin typeface="Arial" panose="020B0604020202020204" pitchFamily="34" charset="0"/>
                <a:cs typeface="Arial" panose="020B0604020202020204" pitchFamily="34" charset="0"/>
              </a:rPr>
              <a:t>но</a:t>
            </a:r>
            <a:r>
              <a:rPr sz="44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275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400" spc="-17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400" spc="-55" dirty="0">
                <a:latin typeface="Arial" panose="020B0604020202020204" pitchFamily="34" charset="0"/>
                <a:cs typeface="Arial" panose="020B0604020202020204" pitchFamily="34" charset="0"/>
              </a:rPr>
              <a:t>зме</a:t>
            </a:r>
            <a:r>
              <a:rPr sz="4400" spc="-275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sz="4400" spc="190" dirty="0"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400" spc="-254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sz="4400" spc="-21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2778" y="821637"/>
            <a:ext cx="462661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85" dirty="0"/>
              <a:t>Сравнения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478164"/>
            <a:ext cx="4511675" cy="312842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068070" marR="5080">
              <a:lnSpc>
                <a:spcPts val="3960"/>
              </a:lnSpc>
              <a:spcBef>
                <a:spcPts val="395"/>
              </a:spcBef>
            </a:pP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cmp</a:t>
            </a:r>
            <a:r>
              <a:rPr sz="345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al,</a:t>
            </a:r>
            <a:r>
              <a:rPr sz="345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n2 </a:t>
            </a: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jne not_equal </a:t>
            </a:r>
            <a:r>
              <a:rPr sz="3450" spc="-20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mov</a:t>
            </a:r>
            <a:r>
              <a:rPr sz="345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eax,</a:t>
            </a:r>
            <a:r>
              <a:rPr sz="345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sz="345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jmp</a:t>
            </a:r>
            <a:r>
              <a:rPr sz="345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endParaRPr sz="3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3754"/>
              </a:lnSpc>
            </a:pP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not_equal:</a:t>
            </a:r>
            <a:endParaRPr sz="3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796290" indent="1055370">
              <a:lnSpc>
                <a:spcPts val="3960"/>
              </a:lnSpc>
              <a:spcBef>
                <a:spcPts val="185"/>
              </a:spcBef>
            </a:pP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mov</a:t>
            </a:r>
            <a:r>
              <a:rPr sz="345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dirty="0">
                <a:latin typeface="Arial" panose="020B0604020202020204" pitchFamily="34" charset="0"/>
                <a:cs typeface="Arial" panose="020B0604020202020204" pitchFamily="34" charset="0"/>
              </a:rPr>
              <a:t>eax,</a:t>
            </a:r>
            <a:r>
              <a:rPr sz="345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sz="3450" spc="-20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50" spc="5" dirty="0">
                <a:latin typeface="Arial" panose="020B0604020202020204" pitchFamily="34" charset="0"/>
                <a:cs typeface="Arial" panose="020B0604020202020204" pitchFamily="34" charset="0"/>
              </a:rPr>
              <a:t>equal:</a:t>
            </a:r>
            <a:endParaRPr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4457" y="3492823"/>
            <a:ext cx="12347575" cy="10306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477520" algn="l"/>
                <a:tab pos="7684770" algn="l"/>
              </a:tabLst>
            </a:pP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;	сраниваем значения регистра </a:t>
            </a:r>
            <a:r>
              <a:rPr sz="3050" spc="-5" dirty="0">
                <a:solidFill>
                  <a:srgbClr val="017100"/>
                </a:solidFill>
                <a:latin typeface="Courier New"/>
                <a:cs typeface="Courier New"/>
              </a:rPr>
              <a:t>AL	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и</a:t>
            </a:r>
            <a:r>
              <a:rPr sz="3050" spc="-40" dirty="0">
                <a:solidFill>
                  <a:srgbClr val="017100"/>
                </a:solidFill>
                <a:latin typeface="Courier New"/>
                <a:cs typeface="Courier New"/>
              </a:rPr>
              <a:t> 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переменной</a:t>
            </a:r>
            <a:r>
              <a:rPr sz="3050" spc="-35" dirty="0">
                <a:solidFill>
                  <a:srgbClr val="017100"/>
                </a:solidFill>
                <a:latin typeface="Courier New"/>
                <a:cs typeface="Courier New"/>
              </a:rPr>
              <a:t> 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n2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477520" algn="l"/>
                <a:tab pos="6057265" algn="l"/>
              </a:tabLst>
            </a:pP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;	если значения не равны,	переходим</a:t>
            </a:r>
            <a:r>
              <a:rPr sz="3050" spc="-35" dirty="0">
                <a:solidFill>
                  <a:srgbClr val="017100"/>
                </a:solidFill>
                <a:latin typeface="Courier New"/>
                <a:cs typeface="Courier New"/>
              </a:rPr>
              <a:t> 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к</a:t>
            </a:r>
            <a:r>
              <a:rPr sz="3050" spc="-35" dirty="0">
                <a:solidFill>
                  <a:srgbClr val="017100"/>
                </a:solidFill>
                <a:latin typeface="Courier New"/>
                <a:cs typeface="Courier New"/>
              </a:rPr>
              <a:t> 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метке</a:t>
            </a:r>
            <a:r>
              <a:rPr sz="3050" spc="-30" dirty="0">
                <a:solidFill>
                  <a:srgbClr val="017100"/>
                </a:solidFill>
                <a:latin typeface="Courier New"/>
                <a:cs typeface="Courier New"/>
              </a:rPr>
              <a:t> </a:t>
            </a:r>
            <a:r>
              <a:rPr sz="3050" dirty="0">
                <a:solidFill>
                  <a:srgbClr val="017100"/>
                </a:solidFill>
                <a:latin typeface="Courier New"/>
                <a:cs typeface="Courier New"/>
              </a:rPr>
              <a:t>not_equal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272" y="8876662"/>
            <a:ext cx="15455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10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u="heavy" spc="29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cmp</a:t>
            </a:r>
            <a:endParaRPr sz="3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8017" y="821620"/>
            <a:ext cx="996823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65" dirty="0"/>
              <a:t>Регист</a:t>
            </a:r>
            <a:r>
              <a:rPr spc="50" dirty="0"/>
              <a:t>р</a:t>
            </a:r>
            <a:r>
              <a:rPr spc="-800" dirty="0"/>
              <a:t> </a:t>
            </a:r>
            <a:r>
              <a:rPr spc="-215" dirty="0"/>
              <a:t>флаго</a:t>
            </a:r>
            <a:r>
              <a:rPr spc="-5" dirty="0"/>
              <a:t>в</a:t>
            </a:r>
            <a:r>
              <a:rPr spc="-795" dirty="0"/>
              <a:t> </a:t>
            </a:r>
            <a:r>
              <a:rPr spc="-585" dirty="0"/>
              <a:t>EF</a:t>
            </a:r>
            <a:r>
              <a:rPr spc="-545" dirty="0"/>
              <a:t>L</a:t>
            </a:r>
            <a:r>
              <a:rPr spc="-475" dirty="0"/>
              <a:t>A</a:t>
            </a:r>
            <a:r>
              <a:rPr spc="-215" dirty="0"/>
              <a:t>G</a:t>
            </a:r>
            <a:r>
              <a:rPr spc="-17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313" y="2400192"/>
            <a:ext cx="9479280" cy="6597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58750" algn="just">
              <a:lnSpc>
                <a:spcPct val="100800"/>
              </a:lnSpc>
              <a:spcBef>
                <a:spcPts val="75"/>
              </a:spcBef>
            </a:pPr>
            <a:r>
              <a:rPr sz="2250" b="1" spc="-5" dirty="0">
                <a:latin typeface="Verdana"/>
                <a:cs typeface="Verdana"/>
              </a:rPr>
              <a:t>Carry flag </a:t>
            </a:r>
            <a:r>
              <a:rPr sz="2250" spc="-5" dirty="0">
                <a:latin typeface="Verdana"/>
                <a:cs typeface="Verdana"/>
              </a:rPr>
              <a:t>— Set if an arithmetic operation generates a carry or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 borrow out of the most-significant bit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of the result; cleared</a:t>
            </a:r>
            <a:endParaRPr sz="2250">
              <a:latin typeface="Verdana"/>
              <a:cs typeface="Verdana"/>
            </a:endParaRPr>
          </a:p>
          <a:p>
            <a:pPr marL="12700" marR="5080" algn="just">
              <a:lnSpc>
                <a:spcPct val="109400"/>
              </a:lnSpc>
              <a:spcBef>
                <a:spcPts val="229"/>
              </a:spcBef>
            </a:pPr>
            <a:r>
              <a:rPr sz="2250" spc="-5" dirty="0">
                <a:latin typeface="Verdana"/>
                <a:cs typeface="Verdana"/>
              </a:rPr>
              <a:t>otherwise. This flag indicates an overflow condition for unsigned- 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integer arithmetic. It is also used in multiple-precision arithmetic.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b="1" spc="-5" dirty="0">
                <a:latin typeface="Verdana"/>
                <a:cs typeface="Verdana"/>
              </a:rPr>
              <a:t>Parity flag </a:t>
            </a:r>
            <a:r>
              <a:rPr sz="2250" spc="-5" dirty="0">
                <a:latin typeface="Verdana"/>
                <a:cs typeface="Verdana"/>
              </a:rPr>
              <a:t>—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Set if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least-significant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10" dirty="0">
                <a:latin typeface="Verdana"/>
                <a:cs typeface="Verdana"/>
              </a:rPr>
              <a:t>byte</a:t>
            </a:r>
            <a:r>
              <a:rPr sz="2250" spc="-5" dirty="0">
                <a:latin typeface="Verdana"/>
                <a:cs typeface="Verdana"/>
              </a:rPr>
              <a:t> of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result</a:t>
            </a:r>
            <a:endParaRPr sz="22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2250" spc="-5" dirty="0">
                <a:latin typeface="Verdana"/>
                <a:cs typeface="Verdana"/>
              </a:rPr>
              <a:t>contains</a:t>
            </a:r>
            <a:r>
              <a:rPr sz="2250" spc="-1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an even number of 1 bits; cleared otherwise.</a:t>
            </a:r>
            <a:endParaRPr sz="2250">
              <a:latin typeface="Verdana"/>
              <a:cs typeface="Verdana"/>
            </a:endParaRPr>
          </a:p>
          <a:p>
            <a:pPr marL="12700" marR="74930">
              <a:lnSpc>
                <a:spcPct val="100800"/>
              </a:lnSpc>
              <a:spcBef>
                <a:spcPts val="465"/>
              </a:spcBef>
            </a:pPr>
            <a:r>
              <a:rPr sz="2250" b="1" spc="-5" dirty="0">
                <a:latin typeface="Verdana"/>
                <a:cs typeface="Verdana"/>
              </a:rPr>
              <a:t>Adjust</a:t>
            </a:r>
            <a:r>
              <a:rPr sz="2250" b="1" spc="25" dirty="0">
                <a:latin typeface="Verdana"/>
                <a:cs typeface="Verdana"/>
              </a:rPr>
              <a:t> </a:t>
            </a:r>
            <a:r>
              <a:rPr sz="2250" b="1" spc="-5" dirty="0">
                <a:latin typeface="Verdana"/>
                <a:cs typeface="Verdana"/>
              </a:rPr>
              <a:t>flag</a:t>
            </a:r>
            <a:r>
              <a:rPr sz="2250" b="1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—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Set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if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an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arithmetic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operation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generates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</a:t>
            </a:r>
            <a:r>
              <a:rPr sz="2250" spc="3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carry 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or a borrow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out of bit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3 of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result; cleared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otherwise. This flag </a:t>
            </a:r>
            <a:r>
              <a:rPr sz="2250" spc="-775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is</a:t>
            </a:r>
            <a:r>
              <a:rPr sz="2250" spc="-1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used in binary-coded decimal (BCD) arithmetic.</a:t>
            </a: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250" b="1" spc="-5" dirty="0">
                <a:latin typeface="Verdana"/>
                <a:cs typeface="Verdana"/>
              </a:rPr>
              <a:t>Zero flag</a:t>
            </a:r>
            <a:r>
              <a:rPr sz="2250" b="1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— Set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if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result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is zero;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cleared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otherwise.</a:t>
            </a:r>
            <a:endParaRPr sz="2250">
              <a:latin typeface="Verdana"/>
              <a:cs typeface="Verdana"/>
            </a:endParaRPr>
          </a:p>
          <a:p>
            <a:pPr marL="12700" marR="438150" algn="just">
              <a:lnSpc>
                <a:spcPct val="100800"/>
              </a:lnSpc>
              <a:spcBef>
                <a:spcPts val="465"/>
              </a:spcBef>
            </a:pPr>
            <a:r>
              <a:rPr sz="2250" b="1" spc="-5" dirty="0">
                <a:latin typeface="Verdana"/>
                <a:cs typeface="Verdana"/>
              </a:rPr>
              <a:t>Sign flag </a:t>
            </a:r>
            <a:r>
              <a:rPr sz="2250" spc="-5" dirty="0">
                <a:latin typeface="Verdana"/>
                <a:cs typeface="Verdana"/>
              </a:rPr>
              <a:t>— Set equal to the most-significant bit of the result,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which is the sign bit of a signed integer. (0 indicates a positive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value</a:t>
            </a:r>
            <a:r>
              <a:rPr sz="2250" spc="-1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and 1 indicates a negative value.)</a:t>
            </a:r>
            <a:endParaRPr sz="2250">
              <a:latin typeface="Verdana"/>
              <a:cs typeface="Verdana"/>
            </a:endParaRPr>
          </a:p>
          <a:p>
            <a:pPr marL="12700" marR="261620">
              <a:lnSpc>
                <a:spcPct val="100800"/>
              </a:lnSpc>
              <a:spcBef>
                <a:spcPts val="465"/>
              </a:spcBef>
            </a:pPr>
            <a:r>
              <a:rPr sz="2250" b="1" spc="-5" dirty="0">
                <a:latin typeface="Verdana"/>
                <a:cs typeface="Verdana"/>
              </a:rPr>
              <a:t>Overflow flag </a:t>
            </a:r>
            <a:r>
              <a:rPr sz="2250" spc="-5" dirty="0">
                <a:latin typeface="Verdana"/>
                <a:cs typeface="Verdana"/>
              </a:rPr>
              <a:t>—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Set if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integer result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is too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large a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positive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number or too small a negative number (excluding the sign-bit) </a:t>
            </a:r>
            <a:r>
              <a:rPr sz="2250" spc="-78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to fit in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 destination operand;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cleared otherwise.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This flag 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indicates an overflow condition for signed-integer (two’s </a:t>
            </a:r>
            <a:r>
              <a:rPr sz="225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complement)</a:t>
            </a:r>
            <a:r>
              <a:rPr sz="2250" spc="-1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arithmetic.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313" y="9563208"/>
            <a:ext cx="325120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9235" indent="-216535">
              <a:lnSpc>
                <a:spcPct val="100000"/>
              </a:lnSpc>
              <a:spcBef>
                <a:spcPts val="120"/>
              </a:spcBef>
              <a:buChar char="•"/>
              <a:tabLst>
                <a:tab pos="229235" algn="l"/>
              </a:tabLst>
            </a:pPr>
            <a:r>
              <a:rPr sz="3350" u="heavy" spc="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FLAGS-register</a:t>
            </a:r>
            <a:endParaRPr sz="33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6877" y="2150021"/>
            <a:ext cx="9441114" cy="79421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16FA-06FC-47A1-A82B-7A6A3772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9080995" cy="2123658"/>
          </a:xfrm>
        </p:spPr>
        <p:txBody>
          <a:bodyPr/>
          <a:lstStyle/>
          <a:p>
            <a:r>
              <a:rPr lang="ru-RU" dirty="0"/>
              <a:t>Условные переходы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1A6AA-363C-48D8-90FC-450FF37DF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2" y="2731761"/>
            <a:ext cx="17951555" cy="7755969"/>
          </a:xfrm>
        </p:spPr>
        <p:txBody>
          <a:bodyPr/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jz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 label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равно (нуль),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ZF == 1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jnz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не равно (не нуль),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ZF == 0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== 1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jnc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== 0 */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jo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== 1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jno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== 0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больше для знаковых чисел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jge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&gt;= для знаковых чисел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&lt; для знаковых чисел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jle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&lt;= для знаковых чисел */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ja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&gt; для беззнаковых чисел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jae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&gt;= (беззнаковый)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jb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&lt; (беззнаковый) */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jbe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   label  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переход, если &lt;= (беззнаковый) */</a:t>
            </a:r>
          </a:p>
        </p:txBody>
      </p:sp>
    </p:spTree>
    <p:extLst>
      <p:ext uri="{BB962C8B-B14F-4D97-AF65-F5344CB8AC3E}">
        <p14:creationId xmlns:p14="http://schemas.microsoft.com/office/powerpoint/2010/main" val="271512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7722" y="832090"/>
            <a:ext cx="79692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0" dirty="0"/>
              <a:t>C</a:t>
            </a:r>
            <a:r>
              <a:rPr spc="-95" dirty="0"/>
              <a:t>a</a:t>
            </a:r>
            <a:r>
              <a:rPr spc="-190" dirty="0"/>
              <a:t>ll</a:t>
            </a:r>
            <a:r>
              <a:rPr spc="-185" dirty="0"/>
              <a:t>i</a:t>
            </a:r>
            <a:r>
              <a:rPr spc="-170" dirty="0"/>
              <a:t>n</a:t>
            </a:r>
            <a:r>
              <a:rPr spc="185" dirty="0"/>
              <a:t>g</a:t>
            </a:r>
            <a:r>
              <a:rPr spc="-800" dirty="0"/>
              <a:t> </a:t>
            </a:r>
            <a:r>
              <a:rPr spc="-45" dirty="0"/>
              <a:t>c</a:t>
            </a:r>
            <a:r>
              <a:rPr spc="-160" dirty="0"/>
              <a:t>o</a:t>
            </a:r>
            <a:r>
              <a:rPr spc="-254" dirty="0"/>
              <a:t>n</a:t>
            </a:r>
            <a:r>
              <a:rPr spc="-250" dirty="0"/>
              <a:t>v</a:t>
            </a:r>
            <a:r>
              <a:rPr spc="15" dirty="0"/>
              <a:t>e</a:t>
            </a:r>
            <a:r>
              <a:rPr spc="-170" dirty="0"/>
              <a:t>n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60" dirty="0"/>
              <a:t>o</a:t>
            </a:r>
            <a:r>
              <a:rPr spc="-170" dirty="0"/>
              <a:t>n</a:t>
            </a:r>
            <a:r>
              <a:rPr spc="-3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7888211"/>
            <a:ext cx="8353425" cy="1873885"/>
          </a:xfrm>
          <a:prstGeom prst="rect">
            <a:avLst/>
          </a:prstGeom>
        </p:spPr>
        <p:txBody>
          <a:bodyPr vert="horz" wrap="square" lIns="0" tIns="33401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30"/>
              </a:spcBef>
              <a:buFont typeface="Microsoft Sans Serif"/>
              <a:buChar char="•"/>
              <a:tabLst>
                <a:tab pos="473075" algn="l"/>
                <a:tab pos="473709" algn="l"/>
              </a:tabLst>
            </a:pPr>
            <a:r>
              <a:rPr sz="3950" spc="45" dirty="0">
                <a:latin typeface="Lucida Sans Unicode"/>
                <a:cs typeface="Lucida Sans Unicode"/>
              </a:rPr>
              <a:t>Разные</a:t>
            </a:r>
            <a:r>
              <a:rPr sz="3950" spc="-215" dirty="0">
                <a:latin typeface="Lucida Sans Unicode"/>
                <a:cs typeface="Lucida Sans Unicode"/>
              </a:rPr>
              <a:t> </a:t>
            </a:r>
            <a:r>
              <a:rPr sz="3950" spc="-85" dirty="0">
                <a:latin typeface="Lucida Sans Unicode"/>
                <a:cs typeface="Lucida Sans Unicode"/>
              </a:rPr>
              <a:t>виды</a:t>
            </a:r>
            <a:r>
              <a:rPr sz="3950" spc="-215" dirty="0">
                <a:latin typeface="Lucida Sans Unicode"/>
                <a:cs typeface="Lucida Sans Unicode"/>
              </a:rPr>
              <a:t> </a:t>
            </a:r>
            <a:r>
              <a:rPr sz="3950" u="heavy" spc="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calling</a:t>
            </a:r>
            <a:r>
              <a:rPr sz="3950" u="heavy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u="heavy" spc="1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conventions</a:t>
            </a:r>
            <a:endParaRPr sz="3950" dirty="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3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u="heavy" spc="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SystemV</a:t>
            </a:r>
            <a:r>
              <a:rPr sz="3950" u="heavy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3950" u="heavy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ABI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8161" y="1759719"/>
            <a:ext cx="8221595" cy="94115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2097" y="2480788"/>
            <a:ext cx="6047606" cy="48131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479" y="832090"/>
            <a:ext cx="5117465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0" dirty="0"/>
              <a:t>gd</a:t>
            </a:r>
            <a:r>
              <a:rPr spc="190" dirty="0"/>
              <a:t>b</a:t>
            </a:r>
            <a:r>
              <a:rPr spc="-800" dirty="0"/>
              <a:t> </a:t>
            </a:r>
            <a:r>
              <a:rPr spc="-85" dirty="0"/>
              <a:t>f</a:t>
            </a:r>
            <a:r>
              <a:rPr spc="50" dirty="0"/>
              <a:t>e</a:t>
            </a:r>
            <a:r>
              <a:rPr spc="-160" dirty="0"/>
              <a:t>a</a:t>
            </a:r>
            <a:r>
              <a:rPr spc="-40" dirty="0"/>
              <a:t>tu</a:t>
            </a:r>
            <a:r>
              <a:rPr spc="-135" dirty="0"/>
              <a:t>r</a:t>
            </a:r>
            <a:r>
              <a:rPr spc="50" dirty="0"/>
              <a:t>e</a:t>
            </a:r>
            <a:r>
              <a:rPr spc="-3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81021"/>
            <a:ext cx="12252378" cy="6356868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85" dirty="0">
                <a:latin typeface="Arial" panose="020B0604020202020204" pitchFamily="34" charset="0"/>
                <a:cs typeface="Arial" panose="020B0604020202020204" pitchFamily="34" charset="0"/>
              </a:rPr>
              <a:t>i(nfo)</a:t>
            </a:r>
            <a:r>
              <a:rPr sz="4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95" dirty="0">
                <a:latin typeface="Arial" panose="020B0604020202020204" pitchFamily="34" charset="0"/>
                <a:cs typeface="Arial" panose="020B0604020202020204" pitchFamily="34" charset="0"/>
              </a:rPr>
              <a:t>r(egister)</a:t>
            </a:r>
            <a:r>
              <a:rPr sz="4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25" dirty="0">
                <a:latin typeface="Arial" panose="020B0604020202020204" pitchFamily="34" charset="0"/>
                <a:cs typeface="Arial" panose="020B0604020202020204" pitchFamily="34" charset="0"/>
              </a:rPr>
              <a:t>(rax)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2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28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4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80" dirty="0">
                <a:latin typeface="Arial" panose="020B0604020202020204" pitchFamily="34" charset="0"/>
                <a:cs typeface="Arial" panose="020B0604020202020204" pitchFamily="34" charset="0"/>
              </a:rPr>
              <a:t>$eflags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11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4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210" dirty="0">
                <a:latin typeface="Arial" panose="020B0604020202020204" pitchFamily="34" charset="0"/>
                <a:cs typeface="Arial" panose="020B0604020202020204" pitchFamily="34" charset="0"/>
              </a:rPr>
              <a:t>/nfu</a:t>
            </a:r>
            <a:r>
              <a:rPr sz="4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70" dirty="0">
                <a:latin typeface="Arial" panose="020B0604020202020204" pitchFamily="34" charset="0"/>
                <a:cs typeface="Arial" panose="020B0604020202020204" pitchFamily="34" charset="0"/>
              </a:rPr>
              <a:t>addr</a:t>
            </a:r>
            <a:r>
              <a:rPr sz="4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-50" dirty="0">
                <a:latin typeface="Arial" panose="020B0604020202020204" pitchFamily="34" charset="0"/>
                <a:cs typeface="Arial" panose="020B0604020202020204" pitchFamily="34" charset="0"/>
              </a:rPr>
              <a:t>(z.B.</a:t>
            </a:r>
            <a:r>
              <a:rPr sz="4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85" dirty="0">
                <a:latin typeface="Arial" panose="020B0604020202020204" pitchFamily="34" charset="0"/>
                <a:cs typeface="Arial" panose="020B0604020202020204" pitchFamily="34" charset="0"/>
              </a:rPr>
              <a:t>x/3uh</a:t>
            </a:r>
            <a:r>
              <a:rPr sz="4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90" dirty="0">
                <a:latin typeface="Arial" panose="020B0604020202020204" pitchFamily="34" charset="0"/>
                <a:cs typeface="Arial" panose="020B0604020202020204" pitchFamily="34" charset="0"/>
              </a:rPr>
              <a:t>0x54320)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3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145" dirty="0">
                <a:latin typeface="Arial" panose="020B0604020202020204" pitchFamily="34" charset="0"/>
                <a:cs typeface="Arial" panose="020B0604020202020204" pitchFamily="34" charset="0"/>
              </a:rPr>
              <a:t>~/.</a:t>
            </a:r>
            <a:r>
              <a:rPr sz="4400" spc="145" dirty="0" err="1">
                <a:latin typeface="Arial" panose="020B0604020202020204" pitchFamily="34" charset="0"/>
                <a:cs typeface="Arial" panose="020B0604020202020204" pitchFamily="34" charset="0"/>
              </a:rPr>
              <a:t>gdbinit</a:t>
            </a:r>
            <a:r>
              <a:rPr lang="ru-RU" sz="4400" spc="-35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4400" spc="-35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настройки </a:t>
            </a:r>
            <a:r>
              <a:rPr lang="en-US" sz="4400" spc="-35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gdb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3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9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70" dirty="0">
                <a:latin typeface="Arial" panose="020B0604020202020204" pitchFamily="34" charset="0"/>
                <a:cs typeface="Arial" panose="020B0604020202020204" pitchFamily="34" charset="0"/>
              </a:rPr>
              <a:t>disassembly-flavor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45" dirty="0">
                <a:latin typeface="Arial" panose="020B0604020202020204" pitchFamily="34" charset="0"/>
                <a:cs typeface="Arial" panose="020B0604020202020204" pitchFamily="34" charset="0"/>
              </a:rPr>
              <a:t>intel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Microsoft Sans Serif"/>
              <a:buChar char="•"/>
            </a:pP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Форматы чтения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043A-4182-432D-97C9-86239BCF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051" y="1004276"/>
            <a:ext cx="4127995" cy="1081405"/>
          </a:xfrm>
        </p:spPr>
        <p:txBody>
          <a:bodyPr/>
          <a:lstStyle/>
          <a:p>
            <a:r>
              <a:rPr lang="en-US" dirty="0" err="1"/>
              <a:t>Intrinsics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08DB66-4535-49EB-893A-1C003ADDD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3" y="3281021"/>
            <a:ext cx="10423578" cy="3211854"/>
          </a:xfrm>
        </p:spPr>
        <p:txBody>
          <a:bodyPr/>
          <a:lstStyle/>
          <a:p>
            <a:r>
              <a:rPr lang="pt-BR" sz="4400" b="1" u="sng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__m256 r1 = _mm256_load_ps(a + i);</a:t>
            </a:r>
          </a:p>
          <a:p>
            <a:r>
              <a:rPr lang="pt-BR" sz="4400" b="1" u="sng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__m256 r2 = _mm256_load_ps(b + i);</a:t>
            </a:r>
          </a:p>
          <a:p>
            <a:r>
              <a:rPr lang="pt-BR" sz="4400" b="1" u="sng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__m256 r3 = _mm256_add_ps(r1, r2);</a:t>
            </a:r>
            <a:endParaRPr lang="en-US" sz="4400" b="1" u="sng" dirty="0"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>
              <a:solidFill>
                <a:srgbClr val="800080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>
              <a:solidFill>
                <a:srgbClr val="800080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>
              <a:solidFill>
                <a:srgbClr val="800080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>
              <a:solidFill>
                <a:srgbClr val="800080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>
              <a:solidFill>
                <a:srgbClr val="800080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sz="4400" dirty="0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Гайд по </a:t>
            </a:r>
            <a:r>
              <a:rPr lang="ru-RU" sz="4400" dirty="0" err="1">
                <a:solidFill>
                  <a:srgbClr val="80008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интринсикам</a:t>
            </a:r>
            <a:endParaRPr lang="ru-R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2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4" dirty="0"/>
              <a:t>Чт</a:t>
            </a:r>
            <a:r>
              <a:rPr spc="-45" dirty="0"/>
              <a:t>о</a:t>
            </a:r>
            <a:r>
              <a:rPr spc="-800" dirty="0"/>
              <a:t> </a:t>
            </a:r>
            <a:r>
              <a:rPr spc="-215" dirty="0"/>
              <a:t>посмотреть</a:t>
            </a:r>
            <a:r>
              <a:rPr spc="-53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81021"/>
            <a:ext cx="10347378" cy="2799484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Intel</a:t>
            </a:r>
            <a:r>
              <a:rPr sz="3950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spc="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Architecture</a:t>
            </a:r>
            <a:r>
              <a:rPr sz="3950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spc="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Manual</a:t>
            </a:r>
            <a:r>
              <a:rPr sz="3950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3950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2"/>
              </a:rPr>
              <a:t>vol.1</a:t>
            </a:r>
            <a:endParaRPr sz="3950" dirty="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2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Intel</a:t>
            </a:r>
            <a:r>
              <a:rPr sz="3950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3950" spc="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Architecture</a:t>
            </a:r>
            <a:r>
              <a:rPr sz="3950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3950" spc="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Manual</a:t>
            </a:r>
            <a:r>
              <a:rPr lang="en-US" sz="3950" spc="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3"/>
              </a:rPr>
              <a:t> vol. 2</a:t>
            </a:r>
            <a:endParaRPr sz="3950" dirty="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4"/>
              </a:rPr>
              <a:t>nasm</a:t>
            </a:r>
            <a:r>
              <a:rPr sz="3950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3950" spc="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  <a:hlinkClick r:id="rId4"/>
              </a:rPr>
              <a:t>tutorial</a:t>
            </a:r>
            <a:endParaRPr sz="3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6F84-2470-49D2-B18C-6F4EA99A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651" y="1004276"/>
            <a:ext cx="4432795" cy="1081405"/>
          </a:xfrm>
        </p:spPr>
        <p:txBody>
          <a:bodyPr/>
          <a:lstStyle/>
          <a:p>
            <a:r>
              <a:rPr lang="en-US" dirty="0"/>
              <a:t>Pipelining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756462-7C82-4B28-934C-C5E8C5AE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624" y="3063875"/>
            <a:ext cx="15620848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FBA1DD-90E1-4FE4-AA9E-976F1AC161C4}"/>
              </a:ext>
            </a:extLst>
          </p:cNvPr>
          <p:cNvSpPr txBox="1"/>
          <p:nvPr/>
        </p:nvSpPr>
        <p:spPr>
          <a:xfrm flipH="1">
            <a:off x="4680488" y="8428356"/>
            <a:ext cx="6727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i486 pipeline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6554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6791-09DF-4E0E-A346-4E47A72D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AA43C-2BF2-4A2E-AC17-821908B7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44" y="2149475"/>
            <a:ext cx="15254011" cy="85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6086" y="821620"/>
            <a:ext cx="1221994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90" dirty="0"/>
              <a:t>Стади</a:t>
            </a:r>
            <a:r>
              <a:rPr spc="20" dirty="0"/>
              <a:t>и</a:t>
            </a:r>
            <a:r>
              <a:rPr spc="-800" dirty="0"/>
              <a:t> </a:t>
            </a:r>
            <a:r>
              <a:rPr spc="-195" dirty="0"/>
              <a:t>изучени</a:t>
            </a:r>
            <a:r>
              <a:rPr spc="15" dirty="0"/>
              <a:t>я</a:t>
            </a:r>
            <a:r>
              <a:rPr spc="-795" dirty="0"/>
              <a:t> </a:t>
            </a:r>
            <a:r>
              <a:rPr spc="-200" dirty="0"/>
              <a:t>ассемблера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0916" y="3690828"/>
            <a:ext cx="4166235" cy="3207385"/>
          </a:xfrm>
          <a:prstGeom prst="rect">
            <a:avLst/>
          </a:prstGeom>
        </p:spPr>
        <p:txBody>
          <a:bodyPr vert="horz" wrap="square" lIns="0" tIns="341630" rIns="0" bIns="0" rtlCol="0">
            <a:spAutoFit/>
          </a:bodyPr>
          <a:lstStyle/>
          <a:p>
            <a:pPr marL="901065" indent="-889000">
              <a:lnSpc>
                <a:spcPct val="100000"/>
              </a:lnSpc>
              <a:spcBef>
                <a:spcPts val="2690"/>
              </a:spcBef>
              <a:buFont typeface="Microsoft Sans Serif"/>
              <a:buAutoNum type="arabicPeriod"/>
              <a:tabLst>
                <a:tab pos="901065" algn="l"/>
                <a:tab pos="901700" algn="l"/>
              </a:tabLst>
            </a:pPr>
            <a:r>
              <a:rPr sz="4800" spc="-195" dirty="0">
                <a:latin typeface="Lucida Sans Unicode"/>
                <a:cs typeface="Lucida Sans Unicode"/>
              </a:rPr>
              <a:t>Понимание</a:t>
            </a:r>
            <a:endParaRPr sz="4800">
              <a:latin typeface="Lucida Sans Unicode"/>
              <a:cs typeface="Lucida Sans Unicode"/>
            </a:endParaRPr>
          </a:p>
          <a:p>
            <a:pPr marL="901065" indent="-889000">
              <a:lnSpc>
                <a:spcPct val="100000"/>
              </a:lnSpc>
              <a:spcBef>
                <a:spcPts val="2590"/>
              </a:spcBef>
              <a:buAutoNum type="arabicPeriod"/>
              <a:tabLst>
                <a:tab pos="901065" algn="l"/>
                <a:tab pos="901700" algn="l"/>
              </a:tabLst>
            </a:pPr>
            <a:r>
              <a:rPr sz="4800" spc="55" dirty="0">
                <a:latin typeface="Microsoft Sans Serif"/>
                <a:cs typeface="Microsoft Sans Serif"/>
              </a:rPr>
              <a:t>Read-only</a:t>
            </a:r>
            <a:endParaRPr sz="4800">
              <a:latin typeface="Microsoft Sans Serif"/>
              <a:cs typeface="Microsoft Sans Serif"/>
            </a:endParaRPr>
          </a:p>
          <a:p>
            <a:pPr marL="901065" indent="-889000">
              <a:lnSpc>
                <a:spcPct val="100000"/>
              </a:lnSpc>
              <a:spcBef>
                <a:spcPts val="2590"/>
              </a:spcBef>
              <a:buAutoNum type="arabicPeriod"/>
              <a:tabLst>
                <a:tab pos="901065" algn="l"/>
                <a:tab pos="901700" algn="l"/>
              </a:tabLst>
            </a:pPr>
            <a:r>
              <a:rPr sz="4800" spc="80" dirty="0">
                <a:latin typeface="Microsoft Sans Serif"/>
                <a:cs typeface="Microsoft Sans Serif"/>
              </a:rPr>
              <a:t>Read-write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1680" y="3737983"/>
            <a:ext cx="4234180" cy="3795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8369" indent="-916305">
              <a:lnSpc>
                <a:spcPts val="5940"/>
              </a:lnSpc>
              <a:spcBef>
                <a:spcPts val="95"/>
              </a:spcBef>
              <a:buFont typeface="Microsoft Sans Serif"/>
              <a:buAutoNum type="arabicPeriod"/>
              <a:tabLst>
                <a:tab pos="928369" algn="l"/>
                <a:tab pos="929005" algn="l"/>
              </a:tabLst>
            </a:pPr>
            <a:r>
              <a:rPr sz="4950" spc="-180" dirty="0">
                <a:solidFill>
                  <a:srgbClr val="929292"/>
                </a:solidFill>
                <a:latin typeface="Lucida Sans Unicode"/>
                <a:cs typeface="Lucida Sans Unicode"/>
              </a:rPr>
              <a:t>Отрицание</a:t>
            </a:r>
            <a:endParaRPr sz="4950">
              <a:latin typeface="Lucida Sans Unicode"/>
              <a:cs typeface="Lucida Sans Unicode"/>
            </a:endParaRPr>
          </a:p>
          <a:p>
            <a:pPr marL="928369" indent="-916305">
              <a:lnSpc>
                <a:spcPts val="5935"/>
              </a:lnSpc>
              <a:buFont typeface="Microsoft Sans Serif"/>
              <a:buAutoNum type="arabicPeriod"/>
              <a:tabLst>
                <a:tab pos="928369" algn="l"/>
                <a:tab pos="929005" algn="l"/>
              </a:tabLst>
            </a:pPr>
            <a:r>
              <a:rPr sz="4950" spc="-55" dirty="0">
                <a:solidFill>
                  <a:srgbClr val="929292"/>
                </a:solidFill>
                <a:latin typeface="Lucida Sans Unicode"/>
                <a:cs typeface="Lucida Sans Unicode"/>
              </a:rPr>
              <a:t>Гнев</a:t>
            </a:r>
            <a:endParaRPr sz="4950">
              <a:latin typeface="Lucida Sans Unicode"/>
              <a:cs typeface="Lucida Sans Unicode"/>
            </a:endParaRPr>
          </a:p>
          <a:p>
            <a:pPr marL="928369" indent="-916305">
              <a:lnSpc>
                <a:spcPts val="5935"/>
              </a:lnSpc>
              <a:buFont typeface="Microsoft Sans Serif"/>
              <a:buAutoNum type="arabicPeriod"/>
              <a:tabLst>
                <a:tab pos="928369" algn="l"/>
                <a:tab pos="929005" algn="l"/>
              </a:tabLst>
            </a:pPr>
            <a:r>
              <a:rPr sz="4950" spc="-310" dirty="0">
                <a:solidFill>
                  <a:srgbClr val="929292"/>
                </a:solidFill>
                <a:latin typeface="Lucida Sans Unicode"/>
                <a:cs typeface="Lucida Sans Unicode"/>
              </a:rPr>
              <a:t>Торг</a:t>
            </a:r>
            <a:endParaRPr sz="4950">
              <a:latin typeface="Lucida Sans Unicode"/>
              <a:cs typeface="Lucida Sans Unicode"/>
            </a:endParaRPr>
          </a:p>
          <a:p>
            <a:pPr marL="928369" indent="-916305">
              <a:lnSpc>
                <a:spcPts val="5935"/>
              </a:lnSpc>
              <a:buFont typeface="Microsoft Sans Serif"/>
              <a:buAutoNum type="arabicPeriod"/>
              <a:tabLst>
                <a:tab pos="928369" algn="l"/>
                <a:tab pos="929005" algn="l"/>
              </a:tabLst>
            </a:pPr>
            <a:r>
              <a:rPr sz="4950" spc="-130" dirty="0">
                <a:solidFill>
                  <a:srgbClr val="929292"/>
                </a:solidFill>
                <a:latin typeface="Lucida Sans Unicode"/>
                <a:cs typeface="Lucida Sans Unicode"/>
              </a:rPr>
              <a:t>Депрессия</a:t>
            </a:r>
            <a:endParaRPr sz="4950">
              <a:latin typeface="Lucida Sans Unicode"/>
              <a:cs typeface="Lucida Sans Unicode"/>
            </a:endParaRPr>
          </a:p>
          <a:p>
            <a:pPr marL="928369" indent="-916305">
              <a:lnSpc>
                <a:spcPts val="5940"/>
              </a:lnSpc>
              <a:buFont typeface="Microsoft Sans Serif"/>
              <a:buAutoNum type="arabicPeriod"/>
              <a:tabLst>
                <a:tab pos="928369" algn="l"/>
                <a:tab pos="929005" algn="l"/>
              </a:tabLst>
            </a:pPr>
            <a:r>
              <a:rPr sz="4950" spc="-120" dirty="0">
                <a:solidFill>
                  <a:srgbClr val="929292"/>
                </a:solidFill>
                <a:latin typeface="Lucida Sans Unicode"/>
                <a:cs typeface="Lucida Sans Unicode"/>
              </a:rPr>
              <a:t>Принятие</a:t>
            </a:r>
            <a:endParaRPr sz="4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0352-E0D8-4249-8745-CE39C99A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082DE1-2E37-4C32-8090-9725FEAB6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2" y="3281021"/>
            <a:ext cx="17951555" cy="648335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DEE14-32A3-469C-B4E1-6D3AD56D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48" y="153540"/>
            <a:ext cx="11277601" cy="5280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CF0AD-D078-4D63-911A-CC2FA5CC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49" y="5438774"/>
            <a:ext cx="11277600" cy="5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9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E12F-D476-49AC-A09B-A2EE558C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851" y="701675"/>
            <a:ext cx="12496800" cy="2123658"/>
          </a:xfrm>
        </p:spPr>
        <p:txBody>
          <a:bodyPr/>
          <a:lstStyle/>
          <a:p>
            <a:pPr algn="ctr"/>
            <a:r>
              <a:rPr lang="en-US" dirty="0"/>
              <a:t>Pipeline stall/bubble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простой </a:t>
            </a:r>
            <a:r>
              <a:rPr lang="ru-RU" dirty="0" err="1"/>
              <a:t>конвеера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D75A4-6275-4CFF-9330-E0D9081ED1EF}"/>
              </a:ext>
            </a:extLst>
          </p:cNvPr>
          <p:cNvSpPr txBox="1"/>
          <p:nvPr/>
        </p:nvSpPr>
        <p:spPr>
          <a:xfrm>
            <a:off x="8299450" y="3902075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xor</a:t>
            </a:r>
            <a:r>
              <a:rPr lang="en-US" sz="4800" dirty="0"/>
              <a:t> a, b</a:t>
            </a:r>
          </a:p>
          <a:p>
            <a:r>
              <a:rPr lang="en-US" sz="4800" dirty="0" err="1"/>
              <a:t>xor</a:t>
            </a:r>
            <a:r>
              <a:rPr lang="en-US" sz="4800" dirty="0"/>
              <a:t> b, a</a:t>
            </a:r>
          </a:p>
          <a:p>
            <a:r>
              <a:rPr lang="en-US" sz="4800" dirty="0" err="1"/>
              <a:t>xor</a:t>
            </a:r>
            <a:r>
              <a:rPr lang="en-US" sz="4800" dirty="0"/>
              <a:t> a, b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5870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90C3-5D82-4E63-B148-47145648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851" y="662078"/>
            <a:ext cx="3518395" cy="1081405"/>
          </a:xfrm>
        </p:spPr>
        <p:txBody>
          <a:bodyPr/>
          <a:lstStyle/>
          <a:p>
            <a:r>
              <a:rPr lang="en-US" dirty="0"/>
              <a:t>Bypass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3E4B3-58B9-456D-A58E-6D08DBB0E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B255F-87E2-44E6-B6F6-EF6BECC1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67" y="1903025"/>
            <a:ext cx="12155365" cy="49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77B8-285E-40B5-8E2B-42F5B363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Bypass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702AB-3D6D-4604-98BC-5957A8A2D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D7B9D-D13A-436C-8FA6-0A7253F2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65" y="3299479"/>
            <a:ext cx="16220570" cy="58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9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B342-E9BD-4C4E-8E65-323B0B69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4" y="483150"/>
            <a:ext cx="7036789" cy="2123658"/>
          </a:xfrm>
        </p:spPr>
        <p:txBody>
          <a:bodyPr/>
          <a:lstStyle/>
          <a:p>
            <a:r>
              <a:rPr lang="en-US" dirty="0"/>
              <a:t>Simple dynamic branch predictor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BEAEE-EA85-4431-A058-7BA9E1B89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29713-9DB2-466F-A316-045C794C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76" y="3281021"/>
            <a:ext cx="12083148" cy="78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587C-E52A-4C72-ABDB-061B28F9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751" y="1004276"/>
            <a:ext cx="4356595" cy="1081405"/>
          </a:xfrm>
        </p:spPr>
        <p:txBody>
          <a:bodyPr/>
          <a:lstStyle/>
          <a:p>
            <a:r>
              <a:rPr lang="en-US" dirty="0"/>
              <a:t>Branches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6953-5CAA-44AE-8B4E-6175B853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2" y="3281021"/>
            <a:ext cx="17951555" cy="7386638"/>
          </a:xfrm>
        </p:spPr>
        <p:txBody>
          <a:bodyPr/>
          <a:lstStyle/>
          <a:p>
            <a:r>
              <a:rPr lang="en-US" sz="4000" dirty="0"/>
              <a:t>__</a:t>
            </a:r>
            <a:r>
              <a:rPr lang="en-US" sz="4000" dirty="0" err="1"/>
              <a:t>builtin_expect</a:t>
            </a:r>
            <a:r>
              <a:rPr lang="en-US" sz="4000" dirty="0"/>
              <a:t>(long expr, long expected) – </a:t>
            </a:r>
            <a:r>
              <a:rPr lang="ru-RU" sz="4000" dirty="0"/>
              <a:t>выполнится ли условие – </a:t>
            </a:r>
            <a:r>
              <a:rPr lang="en-US" sz="4000" dirty="0"/>
              <a:t>expected = 0 – </a:t>
            </a:r>
            <a:r>
              <a:rPr lang="ru-RU" sz="4000" dirty="0"/>
              <a:t>не выполнится</a:t>
            </a:r>
            <a:endParaRPr lang="en-US" sz="4000" dirty="0"/>
          </a:p>
          <a:p>
            <a:r>
              <a:rPr lang="en-US" sz="4000" dirty="0">
                <a:hlinkClick r:id="rId2"/>
              </a:rPr>
              <a:t>[[likely]] / [[unlikely]]</a:t>
            </a:r>
            <a:endParaRPr lang="en-US" sz="4000" dirty="0"/>
          </a:p>
          <a:p>
            <a:r>
              <a:rPr lang="en-US" sz="4000" dirty="0"/>
              <a:t> 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builtin_expect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std::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main true"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sz="4000" dirty="0"/>
          </a:p>
          <a:p>
            <a:r>
              <a:rPr lang="ru-RU" sz="4000" dirty="0"/>
              <a:t>Необходимо включить оптимизации хотя бы </a:t>
            </a:r>
            <a:r>
              <a:rPr lang="en-US" sz="4000" dirty="0">
                <a:hlinkClick r:id="rId3"/>
              </a:rPr>
              <a:t>–O1</a:t>
            </a:r>
            <a:endParaRPr lang="en-US" sz="4000" dirty="0"/>
          </a:p>
          <a:p>
            <a:r>
              <a:rPr lang="ru-RU" sz="4000" dirty="0">
                <a:hlinkClick r:id="rId4"/>
              </a:rPr>
              <a:t>Статья на </a:t>
            </a:r>
            <a:r>
              <a:rPr lang="ru-RU" sz="4000" dirty="0" err="1">
                <a:hlinkClick r:id="rId4"/>
              </a:rPr>
              <a:t>хабре</a:t>
            </a:r>
            <a:endParaRPr lang="en-US" sz="4000" dirty="0"/>
          </a:p>
          <a:p>
            <a:r>
              <a:rPr lang="ru-RU" sz="4000" dirty="0">
                <a:hlinkClick r:id="rId5"/>
              </a:rPr>
              <a:t>Перформанс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8805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D498-26BC-4315-AD5D-526774A3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units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4BFD-2FAB-4CB9-97DA-7655CCB8D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045D7-5363-40F9-B108-DE0C1E79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2374509"/>
            <a:ext cx="13944600" cy="81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0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90F3-4B3C-4C2F-BEFF-C5D8AC7B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Hazards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76FD-CE71-4C81-BA41-20C464420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2" y="3292475"/>
            <a:ext cx="17951555" cy="6483350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CBD61-4E96-41D9-95D0-1FA6CC71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1" y="2769802"/>
            <a:ext cx="11468776" cy="72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7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959E-EFFB-43B6-9EA2-B86E8CF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9614395" cy="2123658"/>
          </a:xfrm>
        </p:spPr>
        <p:txBody>
          <a:bodyPr/>
          <a:lstStyle/>
          <a:p>
            <a:r>
              <a:rPr lang="en-US" dirty="0" err="1"/>
              <a:t>Tamasulo’s</a:t>
            </a:r>
            <a:r>
              <a:rPr lang="en-US" dirty="0"/>
              <a:t> algorithm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A57FC-99B5-44CD-9285-350D1F11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DBFD9-E899-4FF3-8B02-FD156908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2214483"/>
            <a:ext cx="12278407" cy="86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3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AF53-68B7-4B7D-B01F-B7D3DEBD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9080995" cy="1061829"/>
          </a:xfrm>
        </p:spPr>
        <p:txBody>
          <a:bodyPr/>
          <a:lstStyle/>
          <a:p>
            <a:r>
              <a:rPr lang="en-US" dirty="0"/>
              <a:t>Reservation stations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02F5-19B8-43BA-BFD1-8A1A4417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F243F-6267-4B51-A05C-C7165DF8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880" y="2835275"/>
            <a:ext cx="8624340" cy="79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7731" y="821620"/>
            <a:ext cx="12715875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65" dirty="0"/>
              <a:t>Организаци</a:t>
            </a:r>
            <a:r>
              <a:rPr spc="45" dirty="0"/>
              <a:t>я</a:t>
            </a:r>
            <a:r>
              <a:rPr spc="-795" dirty="0"/>
              <a:t> </a:t>
            </a:r>
            <a:r>
              <a:rPr spc="-170" dirty="0"/>
              <a:t>памят</a:t>
            </a:r>
            <a:r>
              <a:rPr spc="40" dirty="0"/>
              <a:t>и</a:t>
            </a:r>
            <a:r>
              <a:rPr spc="-795" dirty="0"/>
              <a:t> </a:t>
            </a:r>
            <a:r>
              <a:rPr spc="-195" dirty="0"/>
              <a:t>процесса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9981" y="2319313"/>
            <a:ext cx="10734286" cy="88578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AF53-68B7-4B7D-B01F-B7D3DEBD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9080995" cy="1061829"/>
          </a:xfrm>
        </p:spPr>
        <p:txBody>
          <a:bodyPr/>
          <a:lstStyle/>
          <a:p>
            <a:r>
              <a:rPr lang="en-US" dirty="0"/>
              <a:t>Reservation stations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02F5-19B8-43BA-BFD1-8A1A4417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1CF44-0764-4F2A-8D59-9BE54019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65" y="3063875"/>
            <a:ext cx="8177570" cy="76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AF53-68B7-4B7D-B01F-B7D3DEBD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9080995" cy="1061829"/>
          </a:xfrm>
        </p:spPr>
        <p:txBody>
          <a:bodyPr/>
          <a:lstStyle/>
          <a:p>
            <a:r>
              <a:rPr lang="en-US" dirty="0"/>
              <a:t>Reservation stations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02F5-19B8-43BA-BFD1-8A1A4417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F6436-CEF2-4203-A764-AB2C9EFA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52" y="2682875"/>
            <a:ext cx="9080995" cy="82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59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1772-3E73-4D70-BFA5-12224ACF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051" y="854075"/>
            <a:ext cx="7937995" cy="1081405"/>
          </a:xfrm>
        </p:spPr>
        <p:txBody>
          <a:bodyPr/>
          <a:lstStyle/>
          <a:p>
            <a:r>
              <a:rPr lang="en-US" dirty="0"/>
              <a:t>Common Data Bus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F266F-AEAE-4B3D-96BC-942FBBF25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187F6-F737-4CA5-B49A-DC217866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85" y="3140075"/>
            <a:ext cx="7582330" cy="75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9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1772-3E73-4D70-BFA5-12224ACF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051" y="854075"/>
            <a:ext cx="7937995" cy="1081405"/>
          </a:xfrm>
        </p:spPr>
        <p:txBody>
          <a:bodyPr/>
          <a:lstStyle/>
          <a:p>
            <a:r>
              <a:rPr lang="en-US" dirty="0"/>
              <a:t>Common Data Bus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F266F-AEAE-4B3D-96BC-942FBBF25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DF3B7-5B61-454F-9DAC-E088E434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42" y="2682875"/>
            <a:ext cx="8106215" cy="78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2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092B-A683-4585-8FD5-9541B3FD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51" y="854075"/>
            <a:ext cx="2527795" cy="1081405"/>
          </a:xfrm>
        </p:spPr>
        <p:txBody>
          <a:bodyPr/>
          <a:lstStyle/>
          <a:p>
            <a:r>
              <a:rPr lang="en-US" dirty="0"/>
              <a:t>Tags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3201-65F5-4A81-99F7-CCD52CE1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FEEA7-E745-4F02-8CFA-B1022C39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45" y="2225675"/>
            <a:ext cx="8996810" cy="85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25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092B-A683-4585-8FD5-9541B3FD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51" y="854075"/>
            <a:ext cx="2527795" cy="1081405"/>
          </a:xfrm>
        </p:spPr>
        <p:txBody>
          <a:bodyPr/>
          <a:lstStyle/>
          <a:p>
            <a:r>
              <a:rPr lang="en-US" dirty="0"/>
              <a:t>Tags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3201-65F5-4A81-99F7-CCD52CE1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47968-BB08-40D4-A25B-E442E62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689" y="2682875"/>
            <a:ext cx="12030722" cy="79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8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092B-A683-4585-8FD5-9541B3FD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51" y="854075"/>
            <a:ext cx="2527795" cy="1081405"/>
          </a:xfrm>
        </p:spPr>
        <p:txBody>
          <a:bodyPr/>
          <a:lstStyle/>
          <a:p>
            <a:r>
              <a:rPr lang="en-US" dirty="0"/>
              <a:t>Tags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3201-65F5-4A81-99F7-CCD52CE1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D3B41-1823-419D-B7EC-04968D19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57" y="3052557"/>
            <a:ext cx="11163986" cy="73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0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092B-A683-4585-8FD5-9541B3FD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51" y="854075"/>
            <a:ext cx="2527795" cy="1081405"/>
          </a:xfrm>
        </p:spPr>
        <p:txBody>
          <a:bodyPr/>
          <a:lstStyle/>
          <a:p>
            <a:r>
              <a:rPr lang="en-US" dirty="0"/>
              <a:t>Tags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3201-65F5-4A81-99F7-CCD52CE1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FCF76-C238-4096-BE13-FE719E0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86" y="2995127"/>
            <a:ext cx="11684727" cy="74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8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F961-9CDE-4F80-A9BE-A54975EE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2C7D9-6A58-45D3-ABEE-FB4BE9E1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760" y="3992682"/>
            <a:ext cx="14614578" cy="166199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3600" b="0" i="0" u="none" strike="noStrike" baseline="0" dirty="0">
                <a:latin typeface="YandexSansText-Light"/>
              </a:rPr>
              <a:t>Сохранение семантики (RAW, WAR, WAW) благодаря </a:t>
            </a:r>
            <a:r>
              <a:rPr lang="en-US" sz="3600" b="0" i="0" u="none" strike="noStrike" baseline="0" dirty="0">
                <a:latin typeface="YandexSansText-Light"/>
              </a:rPr>
              <a:t>register renaming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3600" b="0" i="0" u="none" strike="noStrike" baseline="0" dirty="0">
                <a:latin typeface="YandexSansText-Light"/>
              </a:rPr>
              <a:t>Обработка исключений - с помощью ROB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3600" b="0" i="0" u="none" strike="noStrike" baseline="0" dirty="0">
                <a:latin typeface="YandexSansText-Light"/>
              </a:rPr>
              <a:t>Спекулятивное выполнение - с помощью </a:t>
            </a:r>
            <a:r>
              <a:rPr lang="en-US" sz="3600" b="0" i="0" u="none" strike="noStrike" baseline="0" dirty="0">
                <a:latin typeface="YandexSansText-Light"/>
              </a:rPr>
              <a:t>ROB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51761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117E-6C0B-4511-88C4-B716656B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5499595" cy="1081405"/>
          </a:xfrm>
        </p:spPr>
        <p:txBody>
          <a:bodyPr/>
          <a:lstStyle/>
          <a:p>
            <a:r>
              <a:rPr lang="en-US" dirty="0"/>
              <a:t>Out-of-order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D91EEC-D6AD-401E-AE94-7C76917D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30" y="2225675"/>
            <a:ext cx="8377238" cy="85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1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606" y="821620"/>
            <a:ext cx="840613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40" dirty="0"/>
              <a:t>Ка</a:t>
            </a:r>
            <a:r>
              <a:rPr spc="470" dirty="0"/>
              <a:t>к</a:t>
            </a:r>
            <a:r>
              <a:rPr spc="-800" dirty="0"/>
              <a:t> </a:t>
            </a:r>
            <a:r>
              <a:rPr spc="-215" dirty="0"/>
              <a:t>посмотрет</a:t>
            </a:r>
            <a:r>
              <a:rPr spc="-5" dirty="0"/>
              <a:t>ь</a:t>
            </a:r>
            <a:r>
              <a:rPr spc="-795" dirty="0"/>
              <a:t> </a:t>
            </a:r>
            <a:r>
              <a:rPr spc="70" dirty="0"/>
              <a:t>код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599336"/>
            <a:ext cx="102774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10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229" dirty="0" err="1">
                <a:latin typeface="Microsoft Sans Serif"/>
                <a:cs typeface="Microsoft Sans Serif"/>
              </a:rPr>
              <a:t>objdump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sz="3950" spc="50" dirty="0">
                <a:latin typeface="Microsoft Sans Serif"/>
                <a:cs typeface="Microsoft Sans Serif"/>
              </a:rPr>
              <a:t>-M</a:t>
            </a:r>
            <a:r>
              <a:rPr sz="3950" spc="-5" dirty="0">
                <a:latin typeface="Microsoft Sans Serif"/>
                <a:cs typeface="Microsoft Sans Serif"/>
              </a:rPr>
              <a:t> </a:t>
            </a:r>
            <a:r>
              <a:rPr sz="3950" spc="145" dirty="0">
                <a:latin typeface="Microsoft Sans Serif"/>
                <a:cs typeface="Microsoft Sans Serif"/>
              </a:rPr>
              <a:t>intel</a:t>
            </a:r>
            <a:r>
              <a:rPr sz="3950" spc="-5" dirty="0">
                <a:latin typeface="Microsoft Sans Serif"/>
                <a:cs typeface="Microsoft Sans Serif"/>
              </a:rPr>
              <a:t> </a:t>
            </a:r>
            <a:r>
              <a:rPr sz="3950" spc="165" dirty="0">
                <a:latin typeface="Microsoft Sans Serif"/>
                <a:cs typeface="Microsoft Sans Serif"/>
              </a:rPr>
              <a:t>intel-mnemonic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lang="en-US" sz="3950" spc="-10" dirty="0">
                <a:latin typeface="Microsoft Sans Serif"/>
                <a:cs typeface="Microsoft Sans Serif"/>
              </a:rPr>
              <a:t>–d </a:t>
            </a:r>
            <a:r>
              <a:rPr sz="3950" spc="100" dirty="0" err="1">
                <a:latin typeface="Microsoft Sans Serif"/>
                <a:cs typeface="Microsoft Sans Serif"/>
              </a:rPr>
              <a:t>a.out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231" y="4875491"/>
            <a:ext cx="16749018" cy="49354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1DCD-73A8-43A4-BEDC-3BC3D895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49" y="854075"/>
            <a:ext cx="13411200" cy="1061829"/>
          </a:xfrm>
        </p:spPr>
        <p:txBody>
          <a:bodyPr/>
          <a:lstStyle/>
          <a:p>
            <a:r>
              <a:rPr lang="en-US" dirty="0"/>
              <a:t>Out-of-order + Hyper-Threading</a:t>
            </a:r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C7E5800-E9A0-485A-BFAC-DBE325FF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9" y="1936945"/>
            <a:ext cx="10515600" cy="88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1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0191-BB43-4416-A1D7-8F62B52E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C261-62F8-4662-9C46-F98D0F32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00FF0-7343-4207-BD63-430D0FEA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50" y="287967"/>
            <a:ext cx="9428397" cy="107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55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1CF4-FE3F-4B5A-9E09-8045AB06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451" y="777875"/>
            <a:ext cx="6109195" cy="1081405"/>
          </a:xfrm>
        </p:spPr>
        <p:txBody>
          <a:bodyPr/>
          <a:lstStyle/>
          <a:p>
            <a:r>
              <a:rPr lang="ru-RU" dirty="0"/>
              <a:t>Прерывания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EAF25-5A83-41BA-96CA-AD03BDA4B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8559-F7A6-4984-9064-238C0BD5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09" y="2378075"/>
            <a:ext cx="16829078" cy="76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6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94AA-4D4C-4D4C-A7D8-973BED96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451" y="777875"/>
            <a:ext cx="4585195" cy="1081405"/>
          </a:xfrm>
        </p:spPr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99323-524D-44EE-AB14-BD4FDEED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A95B4-6DF9-4D14-AB55-7AE160E7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280"/>
            <a:ext cx="11187546" cy="618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21599-38E1-4D42-85E4-165C978A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6037868"/>
            <a:ext cx="12194892" cy="48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8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8DAD-7B7E-466D-9685-BAB1B37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251" y="777875"/>
            <a:ext cx="10833595" cy="2123658"/>
          </a:xfrm>
        </p:spPr>
        <p:txBody>
          <a:bodyPr/>
          <a:lstStyle/>
          <a:p>
            <a:r>
              <a:rPr lang="en-US" dirty="0"/>
              <a:t>Floating Point Exceptions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4DFA3-5B4D-4C4B-B0F2-1F608DCB6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F580A-29B2-4DFB-8C77-2AB7F445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23" y="3281021"/>
            <a:ext cx="14977250" cy="59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DC3F-3A76-4680-B7F1-E743E3C1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655" y="821620"/>
            <a:ext cx="8090395" cy="2123658"/>
          </a:xfrm>
        </p:spPr>
        <p:txBody>
          <a:bodyPr/>
          <a:lstStyle/>
          <a:p>
            <a:r>
              <a:rPr lang="ru-RU" dirty="0"/>
              <a:t>Типы прерываний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5AF7A-7B9D-41DA-866D-E84B41655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0F497-3BB4-4926-9747-79687E9D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28" y="2945278"/>
            <a:ext cx="15831044" cy="62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2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DDB9-E6BD-4896-A780-B8B195A7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551" y="483150"/>
            <a:ext cx="10604995" cy="2123658"/>
          </a:xfrm>
        </p:spPr>
        <p:txBody>
          <a:bodyPr/>
          <a:lstStyle/>
          <a:p>
            <a:r>
              <a:rPr lang="ru-RU" dirty="0"/>
              <a:t>Обработка прерываний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E455A-E362-47F2-93EC-3B9B2FB02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829D7-BC9C-48EA-80AF-FF1351D7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19" y="1920875"/>
            <a:ext cx="16740057" cy="79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3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0D09-23CD-44A0-B42C-2048EB2C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551" y="320675"/>
            <a:ext cx="11366995" cy="2123658"/>
          </a:xfrm>
        </p:spPr>
        <p:txBody>
          <a:bodyPr/>
          <a:lstStyle/>
          <a:p>
            <a:r>
              <a:rPr lang="ru-RU" dirty="0"/>
              <a:t>Обработчик прерываний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163F2-72BA-41D2-B289-4EB0E1991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9E9E-6B70-4071-9F4D-EB6F88DC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72" y="2225675"/>
            <a:ext cx="15493351" cy="77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36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1D78-76F6-4CF2-BFEA-57BFB269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51" y="701675"/>
            <a:ext cx="11214595" cy="2123658"/>
          </a:xfrm>
        </p:spPr>
        <p:txBody>
          <a:bodyPr/>
          <a:lstStyle/>
          <a:p>
            <a:r>
              <a:rPr lang="ru-RU" dirty="0"/>
              <a:t>Синхронное прерывание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C30D7-72DD-4ECC-871B-0B1BE6EDD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3DBED-B0BE-4B8B-B4FA-A2480176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46" y="2682875"/>
            <a:ext cx="16507407" cy="67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EB84-9E5E-44F1-9346-FBBBA164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почитать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CF72B-67F5-41C2-A7D0-D3F2EB69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272" y="3281021"/>
            <a:ext cx="17951555" cy="553998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Intel Skylake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9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496" y="821620"/>
            <a:ext cx="941832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45" dirty="0"/>
              <a:t>Основны</a:t>
            </a:r>
            <a:r>
              <a:rPr spc="-30" dirty="0"/>
              <a:t>е</a:t>
            </a:r>
            <a:r>
              <a:rPr spc="-795" dirty="0"/>
              <a:t> </a:t>
            </a:r>
            <a:r>
              <a:rPr spc="-120" dirty="0"/>
              <a:t>инструкции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2645" y="3275343"/>
            <a:ext cx="4745355" cy="15125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730"/>
              </a:spcBef>
            </a:pPr>
            <a:r>
              <a:rPr sz="4350" spc="-65" dirty="0">
                <a:latin typeface="Lucida Sans Unicode"/>
                <a:cs typeface="Lucida Sans Unicode"/>
              </a:rPr>
              <a:t>Арифметические</a:t>
            </a:r>
            <a:endParaRPr sz="43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4350" spc="150" dirty="0">
                <a:latin typeface="Microsoft Sans Serif"/>
                <a:cs typeface="Microsoft Sans Serif"/>
              </a:rPr>
              <a:t>add,</a:t>
            </a:r>
            <a:r>
              <a:rPr sz="4350" spc="-20" dirty="0">
                <a:latin typeface="Microsoft Sans Serif"/>
                <a:cs typeface="Microsoft Sans Serif"/>
              </a:rPr>
              <a:t> </a:t>
            </a:r>
            <a:r>
              <a:rPr sz="4350" spc="85" dirty="0">
                <a:latin typeface="Microsoft Sans Serif"/>
                <a:cs typeface="Microsoft Sans Serif"/>
              </a:rPr>
              <a:t>sub,</a:t>
            </a:r>
            <a:r>
              <a:rPr sz="4350" spc="-15" dirty="0">
                <a:latin typeface="Microsoft Sans Serif"/>
                <a:cs typeface="Microsoft Sans Serif"/>
              </a:rPr>
              <a:t> </a:t>
            </a:r>
            <a:r>
              <a:rPr sz="4350" spc="165" dirty="0">
                <a:latin typeface="Microsoft Sans Serif"/>
                <a:cs typeface="Microsoft Sans Serif"/>
              </a:rPr>
              <a:t>mul,</a:t>
            </a:r>
            <a:r>
              <a:rPr sz="4350" spc="-15" dirty="0">
                <a:latin typeface="Microsoft Sans Serif"/>
                <a:cs typeface="Microsoft Sans Serif"/>
              </a:rPr>
              <a:t> </a:t>
            </a:r>
            <a:r>
              <a:rPr sz="4350" spc="75" dirty="0">
                <a:latin typeface="Microsoft Sans Serif"/>
                <a:cs typeface="Microsoft Sans Serif"/>
              </a:rPr>
              <a:t>div,</a:t>
            </a:r>
            <a:endParaRPr sz="43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2038" y="3275343"/>
            <a:ext cx="3980179" cy="15125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4350" spc="-95" dirty="0">
                <a:latin typeface="Lucida Sans Unicode"/>
                <a:cs typeface="Lucida Sans Unicode"/>
              </a:rPr>
              <a:t>Логические</a:t>
            </a:r>
            <a:endParaRPr sz="4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4350" spc="55" dirty="0">
                <a:latin typeface="Microsoft Sans Serif"/>
                <a:cs typeface="Microsoft Sans Serif"/>
              </a:rPr>
              <a:t>or,</a:t>
            </a:r>
            <a:r>
              <a:rPr sz="4350" spc="-20" dirty="0">
                <a:latin typeface="Microsoft Sans Serif"/>
                <a:cs typeface="Microsoft Sans Serif"/>
              </a:rPr>
              <a:t> </a:t>
            </a:r>
            <a:r>
              <a:rPr sz="4350" spc="114" dirty="0">
                <a:latin typeface="Microsoft Sans Serif"/>
                <a:cs typeface="Microsoft Sans Serif"/>
              </a:rPr>
              <a:t>and,</a:t>
            </a:r>
            <a:r>
              <a:rPr sz="4350" spc="-15" dirty="0">
                <a:latin typeface="Microsoft Sans Serif"/>
                <a:cs typeface="Microsoft Sans Serif"/>
              </a:rPr>
              <a:t> </a:t>
            </a:r>
            <a:r>
              <a:rPr sz="4350" spc="45" dirty="0">
                <a:latin typeface="Microsoft Sans Serif"/>
                <a:cs typeface="Microsoft Sans Serif"/>
              </a:rPr>
              <a:t>xor,</a:t>
            </a:r>
            <a:r>
              <a:rPr sz="4350" spc="-15" dirty="0">
                <a:latin typeface="Microsoft Sans Serif"/>
                <a:cs typeface="Microsoft Sans Serif"/>
              </a:rPr>
              <a:t> </a:t>
            </a:r>
            <a:r>
              <a:rPr sz="4350" spc="140" dirty="0">
                <a:latin typeface="Microsoft Sans Serif"/>
                <a:cs typeface="Microsoft Sans Serif"/>
              </a:rPr>
              <a:t>inv</a:t>
            </a:r>
            <a:endParaRPr sz="43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361" y="6526803"/>
            <a:ext cx="6381750" cy="15125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4350" spc="-40" dirty="0">
                <a:latin typeface="Lucida Sans Unicode"/>
                <a:cs typeface="Lucida Sans Unicode"/>
              </a:rPr>
              <a:t>Прыжки</a:t>
            </a:r>
            <a:endParaRPr sz="4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4350" spc="105" dirty="0">
                <a:latin typeface="Microsoft Sans Serif"/>
                <a:cs typeface="Microsoft Sans Serif"/>
              </a:rPr>
              <a:t>call,</a:t>
            </a:r>
            <a:r>
              <a:rPr sz="4350" spc="-10" dirty="0">
                <a:latin typeface="Microsoft Sans Serif"/>
                <a:cs typeface="Microsoft Sans Serif"/>
              </a:rPr>
              <a:t> </a:t>
            </a:r>
            <a:r>
              <a:rPr sz="4350" spc="135" dirty="0">
                <a:latin typeface="Microsoft Sans Serif"/>
                <a:cs typeface="Microsoft Sans Serif"/>
              </a:rPr>
              <a:t>ret,</a:t>
            </a:r>
            <a:r>
              <a:rPr sz="4350" spc="-5" dirty="0">
                <a:latin typeface="Microsoft Sans Serif"/>
                <a:cs typeface="Microsoft Sans Serif"/>
              </a:rPr>
              <a:t> </a:t>
            </a:r>
            <a:r>
              <a:rPr sz="4350" spc="180" dirty="0">
                <a:latin typeface="Microsoft Sans Serif"/>
                <a:cs typeface="Microsoft Sans Serif"/>
              </a:rPr>
              <a:t>jmp,</a:t>
            </a:r>
            <a:r>
              <a:rPr sz="4350" spc="-5" dirty="0">
                <a:latin typeface="Microsoft Sans Serif"/>
                <a:cs typeface="Microsoft Sans Serif"/>
              </a:rPr>
              <a:t> </a:t>
            </a:r>
            <a:r>
              <a:rPr sz="4350" spc="60" dirty="0">
                <a:latin typeface="Microsoft Sans Serif"/>
                <a:cs typeface="Microsoft Sans Serif"/>
              </a:rPr>
              <a:t>je,</a:t>
            </a:r>
            <a:r>
              <a:rPr sz="4350" spc="-10" dirty="0">
                <a:latin typeface="Microsoft Sans Serif"/>
                <a:cs typeface="Microsoft Sans Serif"/>
              </a:rPr>
              <a:t> </a:t>
            </a:r>
            <a:r>
              <a:rPr sz="4350" spc="25" dirty="0">
                <a:latin typeface="Microsoft Sans Serif"/>
                <a:cs typeface="Microsoft Sans Serif"/>
              </a:rPr>
              <a:t>ja,</a:t>
            </a:r>
            <a:r>
              <a:rPr sz="4350" spc="-5" dirty="0">
                <a:latin typeface="Microsoft Sans Serif"/>
                <a:cs typeface="Microsoft Sans Serif"/>
              </a:rPr>
              <a:t> </a:t>
            </a:r>
            <a:r>
              <a:rPr sz="4350" spc="75" dirty="0">
                <a:latin typeface="Microsoft Sans Serif"/>
                <a:cs typeface="Microsoft Sans Serif"/>
              </a:rPr>
              <a:t>jle,</a:t>
            </a:r>
            <a:r>
              <a:rPr sz="4350" spc="-5" dirty="0">
                <a:latin typeface="Microsoft Sans Serif"/>
                <a:cs typeface="Microsoft Sans Serif"/>
              </a:rPr>
              <a:t> </a:t>
            </a:r>
            <a:r>
              <a:rPr sz="4350" spc="1060" dirty="0">
                <a:latin typeface="Microsoft Sans Serif"/>
                <a:cs typeface="Microsoft Sans Serif"/>
              </a:rPr>
              <a:t>…</a:t>
            </a:r>
            <a:endParaRPr sz="43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34091" y="6526803"/>
            <a:ext cx="2636520" cy="15125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4350" spc="60" dirty="0">
                <a:latin typeface="Lucida Sans Unicode"/>
                <a:cs typeface="Lucida Sans Unicode"/>
              </a:rPr>
              <a:t>Стек</a:t>
            </a:r>
            <a:endParaRPr sz="4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4350" spc="125" dirty="0">
                <a:latin typeface="Microsoft Sans Serif"/>
                <a:cs typeface="Microsoft Sans Serif"/>
              </a:rPr>
              <a:t>push,</a:t>
            </a:r>
            <a:r>
              <a:rPr sz="4350" spc="-70" dirty="0">
                <a:latin typeface="Microsoft Sans Serif"/>
                <a:cs typeface="Microsoft Sans Serif"/>
              </a:rPr>
              <a:t> </a:t>
            </a:r>
            <a:r>
              <a:rPr sz="4350" spc="285" dirty="0">
                <a:latin typeface="Microsoft Sans Serif"/>
                <a:cs typeface="Microsoft Sans Serif"/>
              </a:rPr>
              <a:t>pop</a:t>
            </a:r>
            <a:endParaRPr sz="43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602" y="3275343"/>
            <a:ext cx="2516505" cy="15125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4350" spc="-45" dirty="0">
                <a:latin typeface="Lucida Sans Unicode"/>
                <a:cs typeface="Lucida Sans Unicode"/>
              </a:rPr>
              <a:t>Регистры</a:t>
            </a:r>
            <a:endParaRPr sz="4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4350" spc="220" dirty="0">
                <a:latin typeface="Microsoft Sans Serif"/>
                <a:cs typeface="Microsoft Sans Serif"/>
              </a:rPr>
              <a:t>mov</a:t>
            </a:r>
            <a:endParaRPr sz="4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8642" y="832090"/>
            <a:ext cx="512699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25" dirty="0"/>
              <a:t>A</a:t>
            </a:r>
            <a:r>
              <a:rPr spc="-615" dirty="0"/>
              <a:t>T</a:t>
            </a:r>
            <a:r>
              <a:rPr spc="-575" dirty="0"/>
              <a:t>&amp;</a:t>
            </a:r>
            <a:r>
              <a:rPr spc="-85" dirty="0"/>
              <a:t>T</a:t>
            </a:r>
            <a:r>
              <a:rPr spc="-800" dirty="0"/>
              <a:t> </a:t>
            </a:r>
            <a:r>
              <a:rPr spc="-105" dirty="0"/>
              <a:t>v</a:t>
            </a:r>
            <a:r>
              <a:rPr spc="-365" dirty="0"/>
              <a:t>s</a:t>
            </a:r>
            <a:r>
              <a:rPr spc="-800" dirty="0"/>
              <a:t> </a:t>
            </a:r>
            <a:r>
              <a:rPr spc="120" dirty="0"/>
              <a:t>I</a:t>
            </a:r>
            <a:r>
              <a:rPr spc="-170" dirty="0"/>
              <a:t>n</a:t>
            </a:r>
            <a:r>
              <a:rPr spc="100" dirty="0"/>
              <a:t>t</a:t>
            </a:r>
            <a:r>
              <a:rPr spc="15" dirty="0"/>
              <a:t>e</a:t>
            </a:r>
            <a:r>
              <a:rPr spc="20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81021"/>
            <a:ext cx="7301230" cy="567976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229" dirty="0">
                <a:latin typeface="Arial" panose="020B0604020202020204" pitchFamily="34" charset="0"/>
                <a:cs typeface="Arial" panose="020B0604020202020204" pitchFamily="34" charset="0"/>
              </a:rPr>
              <a:t>objdump</a:t>
            </a:r>
            <a:r>
              <a:rPr sz="4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50" dirty="0">
                <a:latin typeface="Arial" panose="020B0604020202020204" pitchFamily="34" charset="0"/>
                <a:cs typeface="Arial" panose="020B0604020202020204" pitchFamily="34" charset="0"/>
              </a:rPr>
              <a:t>-M</a:t>
            </a:r>
            <a:r>
              <a:rPr sz="4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45" dirty="0">
                <a:latin typeface="Arial" panose="020B0604020202020204" pitchFamily="34" charset="0"/>
                <a:cs typeface="Arial" panose="020B0604020202020204" pitchFamily="34" charset="0"/>
              </a:rPr>
              <a:t>intel</a:t>
            </a:r>
            <a:r>
              <a:rPr sz="4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955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20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280" dirty="0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sz="4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75" dirty="0">
                <a:latin typeface="Arial" panose="020B0604020202020204" pitchFamily="34" charset="0"/>
                <a:cs typeface="Arial" panose="020B0604020202020204" pitchFamily="34" charset="0"/>
              </a:rPr>
              <a:t>-masm=intel</a:t>
            </a:r>
            <a:r>
              <a:rPr sz="4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955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4400" spc="225" dirty="0">
                <a:latin typeface="Arial" panose="020B0604020202020204" pitchFamily="34" charset="0"/>
                <a:cs typeface="Arial" panose="020B0604020202020204" pitchFamily="34" charset="0"/>
              </a:rPr>
              <a:t>gdb: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•"/>
              <a:tabLst>
                <a:tab pos="933450" algn="l"/>
                <a:tab pos="934719" algn="l"/>
              </a:tabLst>
            </a:pPr>
            <a:r>
              <a:rPr sz="4400" spc="9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70" dirty="0">
                <a:latin typeface="Arial" panose="020B0604020202020204" pitchFamily="34" charset="0"/>
                <a:cs typeface="Arial" panose="020B0604020202020204" pitchFamily="34" charset="0"/>
              </a:rPr>
              <a:t>disassembly-flavor</a:t>
            </a:r>
            <a:r>
              <a:rPr sz="4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400" spc="145" dirty="0">
                <a:latin typeface="Arial" panose="020B0604020202020204" pitchFamily="34" charset="0"/>
                <a:cs typeface="Arial" panose="020B0604020202020204" pitchFamily="34" charset="0"/>
              </a:rPr>
              <a:t>intel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35"/>
              </a:spcBef>
              <a:buFont typeface="Microsoft Sans Serif"/>
              <a:buChar char="•"/>
              <a:tabLst>
                <a:tab pos="473075" algn="l"/>
                <a:tab pos="473709" algn="l"/>
              </a:tabLst>
            </a:pPr>
            <a:r>
              <a:rPr sz="4400" u="heavy" spc="-9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Сравнени</a:t>
            </a:r>
            <a:r>
              <a:rPr sz="4400" u="heavy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е</a:t>
            </a:r>
            <a:r>
              <a:rPr sz="4400" u="heavy" spc="-204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sz="4400" u="heavy" spc="-10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си</a:t>
            </a:r>
            <a:r>
              <a:rPr sz="4400" u="heavy" spc="-27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н</a:t>
            </a:r>
            <a:r>
              <a:rPr sz="4400" u="heavy" spc="2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та</a:t>
            </a:r>
            <a:r>
              <a:rPr sz="4400" u="heavy" spc="4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к</a:t>
            </a:r>
            <a:r>
              <a:rPr sz="4400" u="heavy" spc="-10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си</a:t>
            </a:r>
            <a:r>
              <a:rPr sz="4400" u="heavy" spc="-1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са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6277" y="2409077"/>
            <a:ext cx="7743462" cy="24344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9034" y="5293278"/>
            <a:ext cx="7841679" cy="18192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1925" y="7848391"/>
            <a:ext cx="7814196" cy="1739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0026" y="821620"/>
            <a:ext cx="1173988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60" dirty="0"/>
              <a:t>Гд</a:t>
            </a:r>
            <a:r>
              <a:rPr spc="45" dirty="0"/>
              <a:t>е</a:t>
            </a:r>
            <a:r>
              <a:rPr spc="-795" dirty="0"/>
              <a:t> </a:t>
            </a:r>
            <a:r>
              <a:rPr spc="-229" dirty="0"/>
              <a:t>почитат</a:t>
            </a:r>
            <a:r>
              <a:rPr spc="-20" dirty="0"/>
              <a:t>ь</a:t>
            </a:r>
            <a:r>
              <a:rPr spc="-795" dirty="0"/>
              <a:t> </a:t>
            </a:r>
            <a:r>
              <a:rPr spc="-15" dirty="0"/>
              <a:t>и</a:t>
            </a:r>
            <a:r>
              <a:rPr spc="-800" dirty="0"/>
              <a:t> </a:t>
            </a:r>
            <a:r>
              <a:rPr spc="-220" dirty="0"/>
              <a:t>попробовать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81021"/>
            <a:ext cx="4860978" cy="2132635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4800" spc="22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godbolt</a:t>
            </a:r>
            <a:r>
              <a:rPr sz="4800" spc="3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.</a:t>
            </a:r>
            <a:r>
              <a:rPr sz="4800" spc="22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</a:t>
            </a:r>
            <a:r>
              <a:rPr sz="4800" spc="7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</a:t>
            </a:r>
            <a:r>
              <a:rPr sz="4800" spc="28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3075" indent="-461009">
              <a:lnSpc>
                <a:spcPct val="100000"/>
              </a:lnSpc>
              <a:spcBef>
                <a:spcPts val="2520"/>
              </a:spcBef>
              <a:buChar char="•"/>
              <a:tabLst>
                <a:tab pos="473075" algn="l"/>
                <a:tab pos="473709" algn="l"/>
              </a:tabLst>
            </a:pPr>
            <a:r>
              <a:rPr sz="4800" spc="229" dirty="0">
                <a:latin typeface="Arial" panose="020B0604020202020204" pitchFamily="34" charset="0"/>
                <a:cs typeface="Arial" panose="020B0604020202020204" pitchFamily="34" charset="0"/>
              </a:rPr>
              <a:t>objdump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4040" y="821620"/>
            <a:ext cx="8396605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40" dirty="0"/>
              <a:t>Ка</a:t>
            </a:r>
            <a:r>
              <a:rPr spc="470" dirty="0"/>
              <a:t>к</a:t>
            </a:r>
            <a:r>
              <a:rPr spc="-800" dirty="0"/>
              <a:t> </a:t>
            </a:r>
            <a:r>
              <a:rPr spc="-225" dirty="0"/>
              <a:t>писат</a:t>
            </a:r>
            <a:r>
              <a:rPr spc="-15" dirty="0"/>
              <a:t>ь</a:t>
            </a:r>
            <a:r>
              <a:rPr spc="-795" dirty="0"/>
              <a:t> </a:t>
            </a:r>
            <a:r>
              <a:rPr spc="-170" dirty="0"/>
              <a:t>н</a:t>
            </a:r>
            <a:r>
              <a:rPr spc="35" dirty="0"/>
              <a:t>а</a:t>
            </a:r>
            <a:r>
              <a:rPr spc="-795" dirty="0"/>
              <a:t> </a:t>
            </a:r>
            <a:r>
              <a:rPr spc="-225" dirty="0"/>
              <a:t>асме</a:t>
            </a:r>
            <a:r>
              <a:rPr spc="-53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272" y="3278514"/>
            <a:ext cx="17485995" cy="5033429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50"/>
              </a:spcBef>
              <a:buFont typeface="Microsoft Sans Serif"/>
              <a:buChar char="•"/>
              <a:tabLst>
                <a:tab pos="473075" algn="l"/>
                <a:tab pos="473709" algn="l"/>
              </a:tabLst>
            </a:pPr>
            <a:r>
              <a:rPr sz="4800" spc="-45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-229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365" dirty="0"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15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-170" dirty="0">
                <a:latin typeface="Arial" panose="020B0604020202020204" pitchFamily="34" charset="0"/>
                <a:cs typeface="Arial" panose="020B0604020202020204" pitchFamily="34" charset="0"/>
              </a:rPr>
              <a:t>мм</a:t>
            </a:r>
            <a:r>
              <a:rPr sz="4800" spc="-125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30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15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-95" dirty="0">
                <a:latin typeface="Arial" panose="020B0604020202020204" pitchFamily="34" charset="0"/>
                <a:cs typeface="Arial" panose="020B0604020202020204" pitchFamily="34" charset="0"/>
              </a:rPr>
              <a:t>сме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ста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10" dirty="0">
                <a:latin typeface="Arial" panose="020B0604020202020204" pitchFamily="34" charset="0"/>
                <a:cs typeface="Arial" panose="020B0604020202020204" pitchFamily="34" charset="0"/>
              </a:rPr>
              <a:t>те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5" dirty="0">
                <a:latin typeface="Arial" panose="020B0604020202020204" pitchFamily="34" charset="0"/>
                <a:cs typeface="Arial" panose="020B0604020202020204" pitchFamily="34" charset="0"/>
              </a:rPr>
              <a:t>па</a:t>
            </a:r>
            <a:r>
              <a:rPr sz="4800" spc="-70" dirty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sz="4800" spc="5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085" lvl="1" indent="-461645">
              <a:lnSpc>
                <a:spcPct val="100000"/>
              </a:lnSpc>
              <a:spcBef>
                <a:spcPts val="2555"/>
              </a:spcBef>
              <a:buFont typeface="Microsoft Sans Serif"/>
              <a:buChar char="•"/>
              <a:tabLst>
                <a:tab pos="933450" algn="l"/>
                <a:tab pos="934719" algn="l"/>
              </a:tabLst>
            </a:pPr>
            <a:r>
              <a:rPr sz="4800" spc="-25" dirty="0">
                <a:latin typeface="Arial" panose="020B0604020202020204" pitchFamily="34" charset="0"/>
                <a:cs typeface="Arial" panose="020B0604020202020204" pitchFamily="34" charset="0"/>
              </a:rPr>
              <a:t>Объявлен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55" dirty="0">
                <a:latin typeface="Arial" panose="020B0604020202020204" pitchFamily="34" charset="0"/>
                <a:cs typeface="Arial" panose="020B0604020202020204" pitchFamily="34" charset="0"/>
              </a:rPr>
              <a:t>глобально</a:t>
            </a:r>
            <a:r>
              <a:rPr sz="4800" spc="-165" dirty="0">
                <a:latin typeface="Arial" panose="020B0604020202020204" pitchFamily="34" charset="0"/>
                <a:cs typeface="Arial" panose="020B0604020202020204" pitchFamily="34" charset="0"/>
              </a:rPr>
              <a:t>й</a:t>
            </a:r>
            <a:r>
              <a:rPr sz="4800" spc="-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275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140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sz="4800" spc="-105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75" dirty="0">
                <a:latin typeface="Arial" panose="020B0604020202020204" pitchFamily="34" charset="0"/>
                <a:cs typeface="Arial" panose="020B0604020202020204" pitchFamily="34" charset="0"/>
              </a:rPr>
              <a:t>нн</a:t>
            </a:r>
            <a:r>
              <a:rPr sz="4800" spc="-229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170" dirty="0">
                <a:latin typeface="Arial" panose="020B0604020202020204" pitchFamily="34" charset="0"/>
                <a:cs typeface="Arial" panose="020B0604020202020204" pitchFamily="34" charset="0"/>
              </a:rPr>
              <a:t>й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b="1" spc="-160" dirty="0">
                <a:latin typeface="Arial" panose="020B0604020202020204" pitchFamily="34" charset="0"/>
                <a:cs typeface="Arial" panose="020B0604020202020204" pitchFamily="34" charset="0"/>
              </a:rPr>
              <a:t>_s</a:t>
            </a:r>
            <a:r>
              <a:rPr sz="4800" b="1" spc="-9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4800" b="1" spc="14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4800" b="1" spc="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4800" b="1" spc="2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085" lvl="1" indent="-461645">
              <a:lnSpc>
                <a:spcPct val="100000"/>
              </a:lnSpc>
              <a:spcBef>
                <a:spcPts val="2555"/>
              </a:spcBef>
              <a:buFont typeface="Microsoft Sans Serif"/>
              <a:buChar char="•"/>
              <a:tabLst>
                <a:tab pos="933450" algn="l"/>
                <a:tab pos="934719" algn="l"/>
              </a:tabLst>
            </a:pPr>
            <a:r>
              <a:rPr sz="4800" spc="-120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0" dirty="0">
                <a:latin typeface="Arial" panose="020B0604020202020204" pitchFamily="34" charset="0"/>
                <a:cs typeface="Arial" panose="020B0604020202020204" pitchFamily="34" charset="0"/>
              </a:rPr>
              <a:t>метки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b="1" spc="15" dirty="0">
                <a:latin typeface="Arial" panose="020B0604020202020204" pitchFamily="34" charset="0"/>
                <a:cs typeface="Arial" panose="020B0604020202020204" pitchFamily="34" charset="0"/>
              </a:rPr>
              <a:t>_start</a:t>
            </a:r>
            <a:r>
              <a:rPr sz="4800" b="1" spc="-3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45" dirty="0">
                <a:latin typeface="Arial" panose="020B0604020202020204" pitchFamily="34" charset="0"/>
                <a:cs typeface="Arial" panose="020B0604020202020204" pitchFamily="34" charset="0"/>
              </a:rPr>
              <a:t>(с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95" dirty="0">
                <a:latin typeface="Arial" panose="020B0604020202020204" pitchFamily="34" charset="0"/>
                <a:cs typeface="Arial" panose="020B0604020202020204" pitchFamily="34" charset="0"/>
              </a:rPr>
              <a:t>неё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45" dirty="0">
                <a:latin typeface="Arial" panose="020B0604020202020204" pitchFamily="34" charset="0"/>
                <a:cs typeface="Arial" panose="020B0604020202020204" pitchFamily="34" charset="0"/>
              </a:rPr>
              <a:t>начинается</a:t>
            </a:r>
            <a:r>
              <a:rPr sz="4800" spc="-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50" dirty="0">
                <a:latin typeface="Arial" panose="020B0604020202020204" pitchFamily="34" charset="0"/>
                <a:cs typeface="Arial" panose="020B0604020202020204" pitchFamily="34" charset="0"/>
              </a:rPr>
              <a:t>исполнение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95" dirty="0">
                <a:latin typeface="Arial" panose="020B0604020202020204" pitchFamily="34" charset="0"/>
                <a:cs typeface="Arial" panose="020B0604020202020204" pitchFamily="34" charset="0"/>
              </a:rPr>
              <a:t>программы)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085" lvl="1" indent="-461645">
              <a:lnSpc>
                <a:spcPct val="100000"/>
              </a:lnSpc>
              <a:spcBef>
                <a:spcPts val="2555"/>
              </a:spcBef>
              <a:buFont typeface="Microsoft Sans Serif"/>
              <a:buChar char="•"/>
              <a:tabLst>
                <a:tab pos="933450" algn="l"/>
                <a:tab pos="934719" algn="l"/>
              </a:tabLst>
            </a:pPr>
            <a:r>
              <a:rPr sz="4800" spc="25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sz="4800" spc="260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9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-260" dirty="0">
                <a:latin typeface="Arial" panose="020B0604020202020204" pitchFamily="34" charset="0"/>
                <a:cs typeface="Arial" panose="020B0604020202020204" pitchFamily="34" charset="0"/>
              </a:rPr>
              <a:t>ш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75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sz="4800" spc="-17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275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-229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365" dirty="0"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sz="4800" spc="-29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sz="4800" spc="15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-160" dirty="0">
                <a:latin typeface="Arial" panose="020B0604020202020204" pitchFamily="34" charset="0"/>
                <a:cs typeface="Arial" panose="020B0604020202020204" pitchFamily="34" charset="0"/>
              </a:rPr>
              <a:t>мм</a:t>
            </a:r>
            <a:r>
              <a:rPr sz="4800" spc="-155" dirty="0">
                <a:latin typeface="Arial" panose="020B0604020202020204" pitchFamily="34" charset="0"/>
                <a:cs typeface="Arial" panose="020B0604020202020204" pitchFamily="34" charset="0"/>
              </a:rPr>
              <a:t>ы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45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275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sz="4800" spc="-229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254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sz="4800" spc="-21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365" dirty="0">
                <a:latin typeface="Arial" panose="020B0604020202020204" pitchFamily="34" charset="0"/>
                <a:cs typeface="Arial" panose="020B0604020202020204" pitchFamily="34" charset="0"/>
              </a:rPr>
              <a:t>щ</a:t>
            </a:r>
            <a:r>
              <a:rPr sz="4800" spc="-25" dirty="0">
                <a:latin typeface="Arial" panose="020B0604020202020204" pitchFamily="34" charset="0"/>
                <a:cs typeface="Arial" panose="020B0604020202020204" pitchFamily="34" charset="0"/>
              </a:rPr>
              <a:t>ь</a:t>
            </a:r>
            <a:r>
              <a:rPr sz="4800" spc="-140" dirty="0">
                <a:latin typeface="Arial" panose="020B0604020202020204" pitchFamily="34" charset="0"/>
                <a:cs typeface="Arial" panose="020B0604020202020204" pitchFamily="34" charset="0"/>
              </a:rPr>
              <a:t>ю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05" dirty="0">
                <a:latin typeface="Arial" panose="020B0604020202020204" pitchFamily="34" charset="0"/>
                <a:cs typeface="Arial" panose="020B0604020202020204" pitchFamily="34" charset="0"/>
              </a:rPr>
              <a:t>си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sz="4800" spc="-5" dirty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sz="4800" spc="-229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4800" spc="-55" dirty="0">
                <a:latin typeface="Arial" panose="020B0604020202020204" pitchFamily="34" charset="0"/>
                <a:cs typeface="Arial" panose="020B0604020202020204" pitchFamily="34" charset="0"/>
              </a:rPr>
              <a:t>л</a:t>
            </a:r>
            <a:r>
              <a:rPr sz="4800" spc="15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4800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1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800" spc="135" dirty="0">
                <a:latin typeface="Arial" panose="020B0604020202020204" pitchFamily="34" charset="0"/>
                <a:cs typeface="Arial" panose="020B0604020202020204" pitchFamily="34" charset="0"/>
              </a:rPr>
              <a:t>xit.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3405" y="821637"/>
            <a:ext cx="4004945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10" dirty="0"/>
              <a:t>Регистры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499" y="3829997"/>
            <a:ext cx="3230460" cy="2852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2256" y="2005851"/>
            <a:ext cx="11129954" cy="8924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</TotalTime>
  <Words>885</Words>
  <Application>Microsoft Office PowerPoint</Application>
  <PresentationFormat>Custom</PresentationFormat>
  <Paragraphs>150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Consolas</vt:lpstr>
      <vt:lpstr>Courier New</vt:lpstr>
      <vt:lpstr>Lucida Sans Unicode</vt:lpstr>
      <vt:lpstr>Microsoft Sans Serif</vt:lpstr>
      <vt:lpstr>Verdana</vt:lpstr>
      <vt:lpstr>YandexSansText-Light</vt:lpstr>
      <vt:lpstr>Office Theme</vt:lpstr>
      <vt:lpstr>АКОС 4 Ассемблер и память. Начало</vt:lpstr>
      <vt:lpstr>Стадии изучения ассемблера</vt:lpstr>
      <vt:lpstr>Организация памяти процесса</vt:lpstr>
      <vt:lpstr>Как посмотреть код</vt:lpstr>
      <vt:lpstr>Основные инструкции</vt:lpstr>
      <vt:lpstr>AT&amp;T vs Intel</vt:lpstr>
      <vt:lpstr>Где почитать и попробовать</vt:lpstr>
      <vt:lpstr>Как писать на асме?</vt:lpstr>
      <vt:lpstr>Регистры</vt:lpstr>
      <vt:lpstr>Секции</vt:lpstr>
      <vt:lpstr>Сравнения</vt:lpstr>
      <vt:lpstr>Регистр флагов EFLAGS</vt:lpstr>
      <vt:lpstr>Условные переходы</vt:lpstr>
      <vt:lpstr>Calling conventions</vt:lpstr>
      <vt:lpstr>gdb features</vt:lpstr>
      <vt:lpstr>Intrinsics</vt:lpstr>
      <vt:lpstr>Что посмотреть?</vt:lpstr>
      <vt:lpstr>Pipelining</vt:lpstr>
      <vt:lpstr>Pipelining</vt:lpstr>
      <vt:lpstr>PowerPoint Presentation</vt:lpstr>
      <vt:lpstr>Pipeline stall/bubble (простой конвеера)</vt:lpstr>
      <vt:lpstr>Bypass</vt:lpstr>
      <vt:lpstr>Bypass</vt:lpstr>
      <vt:lpstr>Simple dynamic branch predictor</vt:lpstr>
      <vt:lpstr>Branches</vt:lpstr>
      <vt:lpstr>Execution units</vt:lpstr>
      <vt:lpstr>Hazards</vt:lpstr>
      <vt:lpstr>Tamasulo’s algorithm</vt:lpstr>
      <vt:lpstr>Reservation stations</vt:lpstr>
      <vt:lpstr>Reservation stations</vt:lpstr>
      <vt:lpstr>Reservation stations</vt:lpstr>
      <vt:lpstr>Common Data Bus </vt:lpstr>
      <vt:lpstr>Common Data Bus </vt:lpstr>
      <vt:lpstr>Tags</vt:lpstr>
      <vt:lpstr>Tags</vt:lpstr>
      <vt:lpstr>Tags</vt:lpstr>
      <vt:lpstr>Tags</vt:lpstr>
      <vt:lpstr>Итого</vt:lpstr>
      <vt:lpstr>Out-of-order</vt:lpstr>
      <vt:lpstr>Out-of-order + Hyper-Threading</vt:lpstr>
      <vt:lpstr>PowerPoint Presentation</vt:lpstr>
      <vt:lpstr>Прерывания</vt:lpstr>
      <vt:lpstr>Примеры</vt:lpstr>
      <vt:lpstr>Floating Point Exceptions</vt:lpstr>
      <vt:lpstr>Типы прерываний</vt:lpstr>
      <vt:lpstr>Обработка прерываний</vt:lpstr>
      <vt:lpstr>Обработчик прерываний</vt:lpstr>
      <vt:lpstr>Синхронное прерывание</vt:lpstr>
      <vt:lpstr>Что почитать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caos_4</dc:title>
  <dc:creator>Konstantin Dragun</dc:creator>
  <cp:lastModifiedBy>Konstantin Dragun</cp:lastModifiedBy>
  <cp:revision>19</cp:revision>
  <dcterms:created xsi:type="dcterms:W3CDTF">2024-10-03T18:46:02Z</dcterms:created>
  <dcterms:modified xsi:type="dcterms:W3CDTF">2024-10-11T11:26:46Z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2023-09-27T00:00:00Z</vt:filetime>
  </property>
  <property fmtid="{D5CDD505-2E9C-101B-9397-08002B2CF9AE}" pid="3" name="Creator">
    <vt:lpwstr>Keynote</vt:lpwstr>
  </property>
  <property fmtid="{D5CDD505-2E9C-101B-9397-08002B2CF9AE}" pid="4" name="LastSaved">
    <vt:filetime>2024-10-03T00:00:00Z</vt:filetime>
  </property>
</Properties>
</file>